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4" r:id="rId3"/>
    <p:sldId id="257" r:id="rId4"/>
    <p:sldId id="258" r:id="rId5"/>
    <p:sldId id="259" r:id="rId6"/>
    <p:sldId id="261" r:id="rId7"/>
    <p:sldId id="260" r:id="rId8"/>
    <p:sldId id="262" r:id="rId9"/>
    <p:sldId id="270" r:id="rId10"/>
    <p:sldId id="263" r:id="rId11"/>
    <p:sldId id="435" r:id="rId12"/>
    <p:sldId id="436" r:id="rId13"/>
    <p:sldId id="442" r:id="rId14"/>
    <p:sldId id="265" r:id="rId15"/>
    <p:sldId id="443" r:id="rId16"/>
    <p:sldId id="267" r:id="rId17"/>
    <p:sldId id="268" r:id="rId18"/>
    <p:sldId id="269" r:id="rId19"/>
    <p:sldId id="444" r:id="rId20"/>
    <p:sldId id="44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4F2"/>
    <a:srgbClr val="01CCFF"/>
    <a:srgbClr val="0DC0FF"/>
    <a:srgbClr val="05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100" d="100"/>
          <a:sy n="100" d="100"/>
        </p:scale>
        <p:origin x="79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344CC-59D1-46F0-9CBE-19C747A7E8FF}" type="datetimeFigureOut">
              <a:rPr lang="en-GB" smtClean="0"/>
              <a:t>28/01/2025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F8725-BA97-4CAC-A826-F1B4DEABC01D}" type="slidenum">
              <a:rPr lang="en-GB" smtClean="0"/>
              <a:t>‹#›</a:t>
            </a:fld>
            <a:endParaRPr lang="en-GB"/>
          </a:p>
        </p:txBody>
      </p:sp>
    </p:spTree>
    <p:extLst>
      <p:ext uri="{BB962C8B-B14F-4D97-AF65-F5344CB8AC3E}">
        <p14:creationId xmlns:p14="http://schemas.microsoft.com/office/powerpoint/2010/main" val="313309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28/01/2025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7316D-C409-4712-90E5-1C58F0743890}" type="datetimeFigureOut">
              <a:rPr lang="en-GB" smtClean="0"/>
              <a:t>28/01/2025</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gammon.com.au/interrupts" TargetMode="Externa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ACF5-E785-8EDA-6936-DD2FDF63EB53}"/>
              </a:ext>
            </a:extLst>
          </p:cNvPr>
          <p:cNvSpPr>
            <a:spLocks noGrp="1"/>
          </p:cNvSpPr>
          <p:nvPr>
            <p:ph type="ctrTitle"/>
          </p:nvPr>
        </p:nvSpPr>
        <p:spPr/>
        <p:txBody>
          <a:bodyPr/>
          <a:lstStyle/>
          <a:p>
            <a:r>
              <a:rPr lang="en-GB" dirty="0"/>
              <a:t>MCU</a:t>
            </a:r>
          </a:p>
        </p:txBody>
      </p:sp>
      <p:sp>
        <p:nvSpPr>
          <p:cNvPr id="3" name="Subtitle 2">
            <a:extLst>
              <a:ext uri="{FF2B5EF4-FFF2-40B4-BE49-F238E27FC236}">
                <a16:creationId xmlns:a16="http://schemas.microsoft.com/office/drawing/2014/main" id="{EA83CA59-D0D7-65C6-031D-A5A86C74233B}"/>
              </a:ext>
            </a:extLst>
          </p:cNvPr>
          <p:cNvSpPr>
            <a:spLocks noGrp="1"/>
          </p:cNvSpPr>
          <p:nvPr>
            <p:ph type="subTitle" idx="1"/>
          </p:nvPr>
        </p:nvSpPr>
        <p:spPr/>
        <p:txBody>
          <a:bodyPr/>
          <a:lstStyle/>
          <a:p>
            <a:r>
              <a:rPr lang="en-GB" dirty="0"/>
              <a:t>Interrupts and PWM</a:t>
            </a:r>
          </a:p>
        </p:txBody>
      </p:sp>
    </p:spTree>
    <p:extLst>
      <p:ext uri="{BB962C8B-B14F-4D97-AF65-F5344CB8AC3E}">
        <p14:creationId xmlns:p14="http://schemas.microsoft.com/office/powerpoint/2010/main" val="2036534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817BAA-EA8D-133C-543F-A98C61E0096D}"/>
              </a:ext>
            </a:extLst>
          </p:cNvPr>
          <p:cNvSpPr>
            <a:spLocks noGrp="1"/>
          </p:cNvSpPr>
          <p:nvPr>
            <p:ph sz="half" idx="1"/>
          </p:nvPr>
        </p:nvSpPr>
        <p:spPr>
          <a:xfrm>
            <a:off x="288944" y="1524000"/>
            <a:ext cx="5730856" cy="4939553"/>
          </a:xfrm>
          <a:solidFill>
            <a:schemeClr val="tx2">
              <a:lumMod val="50000"/>
            </a:schemeClr>
          </a:solidFill>
        </p:spPr>
        <p:txBody>
          <a:bodyPr>
            <a:noAutofit/>
          </a:bodyPr>
          <a:lstStyle/>
          <a:p>
            <a:pPr marL="0" indent="0">
              <a:lnSpc>
                <a:spcPct val="100000"/>
              </a:lnSpc>
              <a:spcBef>
                <a:spcPts val="0"/>
              </a:spcBef>
              <a:buNone/>
            </a:pPr>
            <a:r>
              <a:rPr lang="en-GB" sz="1200" b="0" dirty="0">
                <a:solidFill>
                  <a:srgbClr val="0CA1A6"/>
                </a:solidFill>
                <a:effectLst/>
                <a:latin typeface="Consolas" panose="020B0609020204030204" pitchFamily="49" charset="0"/>
              </a:rPr>
              <a:t>struct</a:t>
            </a:r>
            <a:r>
              <a:rPr lang="en-GB" sz="1200" b="0" dirty="0">
                <a:solidFill>
                  <a:srgbClr val="DAE3E3"/>
                </a:solidFill>
                <a:effectLst/>
                <a:latin typeface="Consolas" panose="020B0609020204030204" pitchFamily="49" charset="0"/>
              </a:rPr>
              <a:t> Button {</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0CA1A6"/>
                </a:solidFill>
                <a:effectLst/>
                <a:latin typeface="Consolas" panose="020B0609020204030204" pitchFamily="49" charset="0"/>
              </a:rPr>
              <a:t>const</a:t>
            </a:r>
            <a:r>
              <a:rPr lang="en-GB" sz="1200" b="0" dirty="0">
                <a:solidFill>
                  <a:srgbClr val="DAE3E3"/>
                </a:solidFill>
                <a:effectLst/>
                <a:latin typeface="Consolas" panose="020B0609020204030204" pitchFamily="49" charset="0"/>
              </a:rPr>
              <a:t> </a:t>
            </a:r>
            <a:r>
              <a:rPr lang="en-GB" sz="1200" b="0" dirty="0">
                <a:solidFill>
                  <a:srgbClr val="0CA1A6"/>
                </a:solidFill>
                <a:effectLst/>
                <a:latin typeface="Consolas" panose="020B0609020204030204" pitchFamily="49" charset="0"/>
              </a:rPr>
              <a:t>uint8_t</a:t>
            </a:r>
            <a:r>
              <a:rPr lang="en-GB" sz="1200" b="0" dirty="0">
                <a:solidFill>
                  <a:srgbClr val="DAE3E3"/>
                </a:solidFill>
                <a:effectLst/>
                <a:latin typeface="Consolas" panose="020B0609020204030204" pitchFamily="49" charset="0"/>
              </a:rPr>
              <a:t> PIN;</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0CA1A6"/>
                </a:solidFill>
                <a:effectLst/>
                <a:latin typeface="Consolas" panose="020B0609020204030204" pitchFamily="49" charset="0"/>
              </a:rPr>
              <a:t>uint32_t</a:t>
            </a:r>
            <a:r>
              <a:rPr lang="en-GB" sz="1200" b="0" dirty="0">
                <a:solidFill>
                  <a:srgbClr val="DAE3E3"/>
                </a:solidFill>
                <a:effectLst/>
                <a:latin typeface="Consolas" panose="020B0609020204030204" pitchFamily="49" charset="0"/>
              </a:rPr>
              <a:t> </a:t>
            </a:r>
            <a:r>
              <a:rPr lang="en-GB" sz="1200" b="0" dirty="0" err="1">
                <a:solidFill>
                  <a:srgbClr val="DAE3E3"/>
                </a:solidFill>
                <a:effectLst/>
                <a:latin typeface="Consolas" panose="020B0609020204030204" pitchFamily="49" charset="0"/>
              </a:rPr>
              <a:t>numberKeyPresses</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0CA1A6"/>
                </a:solidFill>
                <a:effectLst/>
                <a:latin typeface="Consolas" panose="020B0609020204030204" pitchFamily="49" charset="0"/>
              </a:rPr>
              <a:t>bool</a:t>
            </a:r>
            <a:r>
              <a:rPr lang="en-GB" sz="1200" b="0" dirty="0">
                <a:solidFill>
                  <a:srgbClr val="DAE3E3"/>
                </a:solidFill>
                <a:effectLst/>
                <a:latin typeface="Consolas" panose="020B0609020204030204" pitchFamily="49" charset="0"/>
              </a:rPr>
              <a:t> pressed;</a:t>
            </a:r>
          </a:p>
          <a:p>
            <a:pPr marL="0" indent="0">
              <a:lnSpc>
                <a:spcPct val="100000"/>
              </a:lnSpc>
              <a:spcBef>
                <a:spcPts val="0"/>
              </a:spcBef>
              <a:buNone/>
            </a:pPr>
            <a:r>
              <a:rPr lang="en-GB" sz="1200" b="0" dirty="0">
                <a:solidFill>
                  <a:srgbClr val="DAE3E3"/>
                </a:solidFill>
                <a:effectLst/>
                <a:latin typeface="Consolas" panose="020B0609020204030204" pitchFamily="49" charset="0"/>
              </a:rPr>
              <a:t>};</a:t>
            </a:r>
          </a:p>
          <a:p>
            <a:pPr marL="0" indent="0">
              <a:lnSpc>
                <a:spcPct val="100000"/>
              </a:lnSpc>
              <a:spcBef>
                <a:spcPts val="0"/>
              </a:spcBef>
              <a:buNone/>
            </a:pPr>
            <a:br>
              <a:rPr lang="en-GB" sz="1200" b="0" dirty="0">
                <a:solidFill>
                  <a:srgbClr val="DAE3E3"/>
                </a:solidFill>
                <a:effectLst/>
                <a:latin typeface="Consolas" panose="020B0609020204030204" pitchFamily="49" charset="0"/>
              </a:rPr>
            </a:br>
            <a:r>
              <a:rPr lang="en-GB" sz="1200" b="0" dirty="0">
                <a:solidFill>
                  <a:srgbClr val="DAE3E3"/>
                </a:solidFill>
                <a:effectLst/>
                <a:latin typeface="Consolas" panose="020B0609020204030204" pitchFamily="49" charset="0"/>
              </a:rPr>
              <a:t>Button button1 = {</a:t>
            </a:r>
            <a:r>
              <a:rPr lang="en-GB" sz="1200" b="0" dirty="0">
                <a:solidFill>
                  <a:srgbClr val="7FCBCD"/>
                </a:solidFill>
                <a:effectLst/>
                <a:latin typeface="Consolas" panose="020B0609020204030204" pitchFamily="49" charset="0"/>
              </a:rPr>
              <a:t>18</a:t>
            </a:r>
            <a:r>
              <a:rPr lang="en-GB" sz="1200" b="0" dirty="0">
                <a:solidFill>
                  <a:srgbClr val="DAE3E3"/>
                </a:solidFill>
                <a:effectLst/>
                <a:latin typeface="Consolas" panose="020B0609020204030204" pitchFamily="49" charset="0"/>
              </a:rPr>
              <a:t>, </a:t>
            </a:r>
            <a:r>
              <a:rPr lang="en-GB" sz="1200" b="0" dirty="0">
                <a:solidFill>
                  <a:srgbClr val="7FCBCD"/>
                </a:solidFill>
                <a:effectLst/>
                <a:latin typeface="Consolas" panose="020B0609020204030204" pitchFamily="49" charset="0"/>
              </a:rPr>
              <a:t>0</a:t>
            </a:r>
            <a:r>
              <a:rPr lang="en-GB" sz="1200" b="0" dirty="0">
                <a:solidFill>
                  <a:srgbClr val="DAE3E3"/>
                </a:solidFill>
                <a:effectLst/>
                <a:latin typeface="Consolas" panose="020B0609020204030204" pitchFamily="49" charset="0"/>
              </a:rPr>
              <a:t>, </a:t>
            </a:r>
            <a:r>
              <a:rPr lang="en-GB" sz="1200" b="0" dirty="0">
                <a:solidFill>
                  <a:srgbClr val="7FCBCD"/>
                </a:solidFill>
                <a:effectLst/>
                <a:latin typeface="Consolas" panose="020B0609020204030204" pitchFamily="49" charset="0"/>
              </a:rPr>
              <a:t>false</a:t>
            </a:r>
            <a:r>
              <a:rPr lang="en-GB" sz="1200" b="0" dirty="0">
                <a:solidFill>
                  <a:srgbClr val="DAE3E3"/>
                </a:solidFill>
                <a:effectLst/>
                <a:latin typeface="Consolas" panose="020B0609020204030204" pitchFamily="49" charset="0"/>
              </a:rPr>
              <a:t>};</a:t>
            </a:r>
          </a:p>
          <a:p>
            <a:pPr marL="0" indent="0">
              <a:lnSpc>
                <a:spcPct val="100000"/>
              </a:lnSpc>
              <a:spcBef>
                <a:spcPts val="0"/>
              </a:spcBef>
              <a:buNone/>
            </a:pPr>
            <a:br>
              <a:rPr lang="en-GB" sz="1200" b="0" dirty="0">
                <a:solidFill>
                  <a:srgbClr val="DAE3E3"/>
                </a:solidFill>
                <a:effectLst/>
                <a:latin typeface="Consolas" panose="020B0609020204030204" pitchFamily="49" charset="0"/>
              </a:rPr>
            </a:b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IRAM_ATTR </a:t>
            </a:r>
            <a:r>
              <a:rPr lang="en-GB" sz="1200" b="0" dirty="0" err="1">
                <a:solidFill>
                  <a:srgbClr val="F39C12"/>
                </a:solidFill>
                <a:effectLst/>
                <a:latin typeface="Consolas" panose="020B0609020204030204" pitchFamily="49" charset="0"/>
              </a:rPr>
              <a:t>isr</a:t>
            </a:r>
            <a:r>
              <a:rPr lang="en-GB" sz="1200" b="0" dirty="0">
                <a:solidFill>
                  <a:srgbClr val="DAE3E3"/>
                </a:solidFill>
                <a:effectLst/>
                <a:latin typeface="Consolas" panose="020B0609020204030204" pitchFamily="49" charset="0"/>
              </a:rPr>
              <a:t>() {</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button1</a:t>
            </a:r>
            <a:r>
              <a:rPr lang="en-GB" sz="1200" b="0" dirty="0">
                <a:solidFill>
                  <a:srgbClr val="DAE3E3"/>
                </a:solidFill>
                <a:effectLst/>
                <a:latin typeface="Consolas" panose="020B0609020204030204" pitchFamily="49" charset="0"/>
              </a:rPr>
              <a:t>.</a:t>
            </a:r>
            <a:r>
              <a:rPr lang="en-GB" sz="1200" b="0" dirty="0">
                <a:solidFill>
                  <a:srgbClr val="F39C12"/>
                </a:solidFill>
                <a:effectLst/>
                <a:latin typeface="Consolas" panose="020B0609020204030204" pitchFamily="49" charset="0"/>
              </a:rPr>
              <a:t>numberKeyPresses</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button1</a:t>
            </a:r>
            <a:r>
              <a:rPr lang="en-GB" sz="1200" b="0" dirty="0">
                <a:solidFill>
                  <a:srgbClr val="DAE3E3"/>
                </a:solidFill>
                <a:effectLst/>
                <a:latin typeface="Consolas" panose="020B0609020204030204" pitchFamily="49" charset="0"/>
              </a:rPr>
              <a:t>.</a:t>
            </a:r>
            <a:r>
              <a:rPr lang="en-GB" sz="1200" b="0" dirty="0">
                <a:solidFill>
                  <a:srgbClr val="F39C12"/>
                </a:solidFill>
                <a:effectLst/>
                <a:latin typeface="Consolas" panose="020B0609020204030204" pitchFamily="49" charset="0"/>
              </a:rPr>
              <a:t>pressed</a:t>
            </a:r>
            <a:r>
              <a:rPr lang="en-GB" sz="1200" b="0" dirty="0">
                <a:solidFill>
                  <a:srgbClr val="DAE3E3"/>
                </a:solidFill>
                <a:effectLst/>
                <a:latin typeface="Consolas" panose="020B0609020204030204" pitchFamily="49" charset="0"/>
              </a:rPr>
              <a:t> = </a:t>
            </a:r>
            <a:r>
              <a:rPr lang="en-GB" sz="1200" b="0" dirty="0">
                <a:solidFill>
                  <a:srgbClr val="7FCBCD"/>
                </a:solidFill>
                <a:effectLst/>
                <a:latin typeface="Consolas" panose="020B0609020204030204" pitchFamily="49" charset="0"/>
              </a:rPr>
              <a:t>true</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a:t>
            </a:r>
          </a:p>
          <a:p>
            <a:pPr marL="0" indent="0">
              <a:lnSpc>
                <a:spcPct val="100000"/>
              </a:lnSpc>
              <a:spcBef>
                <a:spcPts val="0"/>
              </a:spcBef>
              <a:buNone/>
            </a:pPr>
            <a:br>
              <a:rPr lang="en-GB" sz="1200" b="0" dirty="0">
                <a:solidFill>
                  <a:srgbClr val="DAE3E3"/>
                </a:solidFill>
                <a:effectLst/>
                <a:latin typeface="Consolas" panose="020B0609020204030204" pitchFamily="49" charset="0"/>
              </a:rPr>
            </a:b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setup</a:t>
            </a:r>
            <a:r>
              <a:rPr lang="en-GB" sz="1200" b="0" dirty="0">
                <a:solidFill>
                  <a:srgbClr val="DAE3E3"/>
                </a:solidFill>
                <a:effectLst/>
                <a:latin typeface="Consolas" panose="020B0609020204030204" pitchFamily="49" charset="0"/>
              </a:rPr>
              <a:t>() {</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Serial</a:t>
            </a:r>
            <a:r>
              <a:rPr lang="en-GB" sz="1200" b="0" dirty="0" err="1">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begin</a:t>
            </a:r>
            <a:r>
              <a:rPr lang="en-GB" sz="1200" b="0" dirty="0">
                <a:solidFill>
                  <a:srgbClr val="DAE3E3"/>
                </a:solidFill>
                <a:effectLst/>
                <a:latin typeface="Consolas" panose="020B0609020204030204" pitchFamily="49" charset="0"/>
              </a:rPr>
              <a:t>(</a:t>
            </a:r>
            <a:r>
              <a:rPr lang="en-GB" sz="1200" b="0" dirty="0">
                <a:solidFill>
                  <a:srgbClr val="7FCBCD"/>
                </a:solidFill>
                <a:effectLst/>
                <a:latin typeface="Consolas" panose="020B0609020204030204" pitchFamily="49" charset="0"/>
              </a:rPr>
              <a:t>115200</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pinMode</a:t>
            </a:r>
            <a:r>
              <a:rPr lang="en-GB" sz="1200" b="0" dirty="0">
                <a:solidFill>
                  <a:srgbClr val="DAE3E3"/>
                </a:solidFill>
                <a:effectLst/>
                <a:latin typeface="Consolas" panose="020B0609020204030204" pitchFamily="49" charset="0"/>
              </a:rPr>
              <a:t>(</a:t>
            </a:r>
            <a:r>
              <a:rPr lang="en-GB" sz="1200" b="0" dirty="0">
                <a:solidFill>
                  <a:srgbClr val="F39C12"/>
                </a:solidFill>
                <a:effectLst/>
                <a:latin typeface="Consolas" panose="020B0609020204030204" pitchFamily="49" charset="0"/>
              </a:rPr>
              <a:t>button1</a:t>
            </a:r>
            <a:r>
              <a:rPr lang="en-GB" sz="1200" b="0" dirty="0">
                <a:solidFill>
                  <a:srgbClr val="DAE3E3"/>
                </a:solidFill>
                <a:effectLst/>
                <a:latin typeface="Consolas" panose="020B0609020204030204" pitchFamily="49" charset="0"/>
              </a:rPr>
              <a:t>.</a:t>
            </a:r>
            <a:r>
              <a:rPr lang="en-GB" sz="1200" b="0" dirty="0">
                <a:solidFill>
                  <a:srgbClr val="F39C12"/>
                </a:solidFill>
                <a:effectLst/>
                <a:latin typeface="Consolas" panose="020B0609020204030204" pitchFamily="49" charset="0"/>
              </a:rPr>
              <a:t>PIN</a:t>
            </a:r>
            <a:r>
              <a:rPr lang="en-GB" sz="1200" b="0" dirty="0">
                <a:solidFill>
                  <a:srgbClr val="DAE3E3"/>
                </a:solidFill>
                <a:effectLst/>
                <a:latin typeface="Consolas" panose="020B0609020204030204" pitchFamily="49" charset="0"/>
              </a:rPr>
              <a:t>, INPUT_PULLUP);</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attachInterrupt</a:t>
            </a:r>
            <a:r>
              <a:rPr lang="en-GB" sz="1200" b="0" dirty="0">
                <a:solidFill>
                  <a:srgbClr val="DAE3E3"/>
                </a:solidFill>
                <a:effectLst/>
                <a:latin typeface="Consolas" panose="020B0609020204030204" pitchFamily="49" charset="0"/>
              </a:rPr>
              <a:t>(</a:t>
            </a:r>
            <a:r>
              <a:rPr lang="en-GB" sz="1200" b="0" dirty="0">
                <a:solidFill>
                  <a:srgbClr val="F39C12"/>
                </a:solidFill>
                <a:effectLst/>
                <a:latin typeface="Consolas" panose="020B0609020204030204" pitchFamily="49" charset="0"/>
              </a:rPr>
              <a:t>button1</a:t>
            </a:r>
            <a:r>
              <a:rPr lang="en-GB" sz="1200" b="0" dirty="0">
                <a:solidFill>
                  <a:srgbClr val="DAE3E3"/>
                </a:solidFill>
                <a:effectLst/>
                <a:latin typeface="Consolas" panose="020B0609020204030204" pitchFamily="49" charset="0"/>
              </a:rPr>
              <a:t>.</a:t>
            </a:r>
            <a:r>
              <a:rPr lang="en-GB" sz="1200" b="0" dirty="0">
                <a:solidFill>
                  <a:srgbClr val="F39C12"/>
                </a:solidFill>
                <a:effectLst/>
                <a:latin typeface="Consolas" panose="020B0609020204030204" pitchFamily="49" charset="0"/>
              </a:rPr>
              <a:t>PIN</a:t>
            </a:r>
            <a:r>
              <a:rPr lang="en-GB" sz="1200" b="0" dirty="0">
                <a:solidFill>
                  <a:srgbClr val="DAE3E3"/>
                </a:solidFill>
                <a:effectLst/>
                <a:latin typeface="Consolas" panose="020B0609020204030204" pitchFamily="49" charset="0"/>
              </a:rPr>
              <a:t>, </a:t>
            </a:r>
            <a:r>
              <a:rPr lang="en-GB" sz="1200" b="0" dirty="0" err="1">
                <a:solidFill>
                  <a:srgbClr val="DAE3E3"/>
                </a:solidFill>
                <a:effectLst/>
                <a:latin typeface="Consolas" panose="020B0609020204030204" pitchFamily="49" charset="0"/>
              </a:rPr>
              <a:t>isr</a:t>
            </a:r>
            <a:r>
              <a:rPr lang="en-GB" sz="1200" b="0" dirty="0">
                <a:solidFill>
                  <a:srgbClr val="DAE3E3"/>
                </a:solidFill>
                <a:effectLst/>
                <a:latin typeface="Consolas" panose="020B0609020204030204" pitchFamily="49" charset="0"/>
              </a:rPr>
              <a:t>, FALLING);</a:t>
            </a:r>
          </a:p>
          <a:p>
            <a:pPr marL="0" indent="0">
              <a:lnSpc>
                <a:spcPct val="100000"/>
              </a:lnSpc>
              <a:spcBef>
                <a:spcPts val="0"/>
              </a:spcBef>
              <a:buNone/>
            </a:pPr>
            <a:r>
              <a:rPr lang="en-GB" sz="1200" b="0" dirty="0">
                <a:solidFill>
                  <a:srgbClr val="DAE3E3"/>
                </a:solidFill>
                <a:effectLst/>
                <a:latin typeface="Consolas" panose="020B0609020204030204" pitchFamily="49" charset="0"/>
              </a:rPr>
              <a:t>}</a:t>
            </a:r>
          </a:p>
          <a:p>
            <a:pPr marL="0" indent="0">
              <a:lnSpc>
                <a:spcPct val="100000"/>
              </a:lnSpc>
              <a:spcBef>
                <a:spcPts val="0"/>
              </a:spcBef>
              <a:buNone/>
            </a:pPr>
            <a:br>
              <a:rPr lang="en-GB" sz="1200" b="0" dirty="0">
                <a:solidFill>
                  <a:srgbClr val="DAE3E3"/>
                </a:solidFill>
                <a:effectLst/>
                <a:latin typeface="Consolas" panose="020B0609020204030204" pitchFamily="49" charset="0"/>
              </a:rPr>
            </a:br>
            <a:r>
              <a:rPr lang="en-GB" sz="1200" b="0" dirty="0">
                <a:solidFill>
                  <a:srgbClr val="0CA1A6"/>
                </a:solidFill>
                <a:effectLst/>
                <a:latin typeface="Consolas" panose="020B0609020204030204" pitchFamily="49" charset="0"/>
              </a:rPr>
              <a:t>void</a:t>
            </a: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loop</a:t>
            </a:r>
            <a:r>
              <a:rPr lang="en-GB" sz="1200" b="0" dirty="0">
                <a:solidFill>
                  <a:srgbClr val="DAE3E3"/>
                </a:solidFill>
                <a:effectLst/>
                <a:latin typeface="Consolas" panose="020B0609020204030204" pitchFamily="49" charset="0"/>
              </a:rPr>
              <a:t>() {</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C586C0"/>
                </a:solidFill>
                <a:effectLst/>
                <a:latin typeface="Consolas" panose="020B0609020204030204" pitchFamily="49" charset="0"/>
              </a:rPr>
              <a:t>if</a:t>
            </a: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button1</a:t>
            </a:r>
            <a:r>
              <a:rPr lang="en-GB" sz="1200" b="0" dirty="0">
                <a:solidFill>
                  <a:srgbClr val="DAE3E3"/>
                </a:solidFill>
                <a:effectLst/>
                <a:latin typeface="Consolas" panose="020B0609020204030204" pitchFamily="49" charset="0"/>
              </a:rPr>
              <a:t>.</a:t>
            </a:r>
            <a:r>
              <a:rPr lang="en-GB" sz="1200" b="0" dirty="0">
                <a:solidFill>
                  <a:srgbClr val="F39C12"/>
                </a:solidFill>
                <a:effectLst/>
                <a:latin typeface="Consolas" panose="020B0609020204030204" pitchFamily="49" charset="0"/>
              </a:rPr>
              <a:t>pressed</a:t>
            </a:r>
            <a:r>
              <a:rPr lang="en-GB" sz="1200" b="0" dirty="0">
                <a:solidFill>
                  <a:srgbClr val="DAE3E3"/>
                </a:solidFill>
                <a:effectLst/>
                <a:latin typeface="Consolas" panose="020B0609020204030204" pitchFamily="49" charset="0"/>
              </a:rPr>
              <a:t>) {</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err="1">
                <a:solidFill>
                  <a:srgbClr val="F39C12"/>
                </a:solidFill>
                <a:effectLst/>
                <a:latin typeface="Consolas" panose="020B0609020204030204" pitchFamily="49" charset="0"/>
              </a:rPr>
              <a:t>Serial</a:t>
            </a:r>
            <a:r>
              <a:rPr lang="en-GB" sz="1200" b="0" dirty="0" err="1">
                <a:solidFill>
                  <a:srgbClr val="DAE3E3"/>
                </a:solidFill>
                <a:effectLst/>
                <a:latin typeface="Consolas" panose="020B0609020204030204" pitchFamily="49" charset="0"/>
              </a:rPr>
              <a:t>.</a:t>
            </a:r>
            <a:r>
              <a:rPr lang="en-GB" sz="1200" b="0" dirty="0" err="1">
                <a:solidFill>
                  <a:srgbClr val="F39C12"/>
                </a:solidFill>
                <a:effectLst/>
                <a:latin typeface="Consolas" panose="020B0609020204030204" pitchFamily="49" charset="0"/>
              </a:rPr>
              <a:t>printf</a:t>
            </a:r>
            <a:r>
              <a:rPr lang="en-GB" sz="1200" b="0" dirty="0">
                <a:solidFill>
                  <a:srgbClr val="DAE3E3"/>
                </a:solidFill>
                <a:effectLst/>
                <a:latin typeface="Consolas" panose="020B0609020204030204" pitchFamily="49" charset="0"/>
              </a:rPr>
              <a:t>(</a:t>
            </a:r>
            <a:r>
              <a:rPr lang="en-GB" sz="1200" b="0" dirty="0">
                <a:solidFill>
                  <a:srgbClr val="7FCBCD"/>
                </a:solidFill>
                <a:effectLst/>
                <a:latin typeface="Consolas" panose="020B0609020204030204" pitchFamily="49" charset="0"/>
              </a:rPr>
              <a:t>"Button has been pressed %u times\n"</a:t>
            </a: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button1</a:t>
            </a:r>
            <a:r>
              <a:rPr lang="en-GB" sz="1200" b="0" dirty="0">
                <a:solidFill>
                  <a:srgbClr val="DAE3E3"/>
                </a:solidFill>
                <a:effectLst/>
                <a:latin typeface="Consolas" panose="020B0609020204030204" pitchFamily="49" charset="0"/>
              </a:rPr>
              <a:t>.</a:t>
            </a:r>
            <a:r>
              <a:rPr lang="en-GB" sz="1200" b="0" dirty="0">
                <a:solidFill>
                  <a:srgbClr val="F39C12"/>
                </a:solidFill>
                <a:effectLst/>
                <a:latin typeface="Consolas" panose="020B0609020204030204" pitchFamily="49" charset="0"/>
              </a:rPr>
              <a:t>numberKeyPresses</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r>
              <a:rPr lang="en-GB" sz="1200" b="0" dirty="0">
                <a:solidFill>
                  <a:srgbClr val="F39C12"/>
                </a:solidFill>
                <a:effectLst/>
                <a:latin typeface="Consolas" panose="020B0609020204030204" pitchFamily="49" charset="0"/>
              </a:rPr>
              <a:t>button1</a:t>
            </a:r>
            <a:r>
              <a:rPr lang="en-GB" sz="1200" b="0" dirty="0">
                <a:solidFill>
                  <a:srgbClr val="DAE3E3"/>
                </a:solidFill>
                <a:effectLst/>
                <a:latin typeface="Consolas" panose="020B0609020204030204" pitchFamily="49" charset="0"/>
              </a:rPr>
              <a:t>.</a:t>
            </a:r>
            <a:r>
              <a:rPr lang="en-GB" sz="1200" b="0" dirty="0">
                <a:solidFill>
                  <a:srgbClr val="F39C12"/>
                </a:solidFill>
                <a:effectLst/>
                <a:latin typeface="Consolas" panose="020B0609020204030204" pitchFamily="49" charset="0"/>
              </a:rPr>
              <a:t>pressed</a:t>
            </a:r>
            <a:r>
              <a:rPr lang="en-GB" sz="1200" b="0" dirty="0">
                <a:solidFill>
                  <a:srgbClr val="DAE3E3"/>
                </a:solidFill>
                <a:effectLst/>
                <a:latin typeface="Consolas" panose="020B0609020204030204" pitchFamily="49" charset="0"/>
              </a:rPr>
              <a:t> = </a:t>
            </a:r>
            <a:r>
              <a:rPr lang="en-GB" sz="1200" b="0" dirty="0">
                <a:solidFill>
                  <a:srgbClr val="7FCBCD"/>
                </a:solidFill>
                <a:effectLst/>
                <a:latin typeface="Consolas" panose="020B0609020204030204" pitchFamily="49" charset="0"/>
              </a:rPr>
              <a:t>false</a:t>
            </a:r>
            <a:r>
              <a:rPr lang="en-GB" sz="1200" b="0" dirty="0">
                <a:solidFill>
                  <a:srgbClr val="DAE3E3"/>
                </a:solidFill>
                <a:effectLst/>
                <a:latin typeface="Consolas" panose="020B0609020204030204" pitchFamily="49" charset="0"/>
              </a:rPr>
              <a:t>;</a:t>
            </a:r>
          </a:p>
          <a:p>
            <a:pPr marL="0" indent="0">
              <a:lnSpc>
                <a:spcPct val="100000"/>
              </a:lnSpc>
              <a:spcBef>
                <a:spcPts val="0"/>
              </a:spcBef>
              <a:buNone/>
            </a:pPr>
            <a:r>
              <a:rPr lang="en-GB" sz="1200" b="0" dirty="0">
                <a:solidFill>
                  <a:srgbClr val="DAE3E3"/>
                </a:solidFill>
                <a:effectLst/>
                <a:latin typeface="Consolas" panose="020B0609020204030204" pitchFamily="49" charset="0"/>
              </a:rPr>
              <a:t>  }</a:t>
            </a:r>
          </a:p>
          <a:p>
            <a:pPr marL="0" indent="0">
              <a:lnSpc>
                <a:spcPct val="100000"/>
              </a:lnSpc>
              <a:spcBef>
                <a:spcPts val="0"/>
              </a:spcBef>
              <a:buNone/>
            </a:pPr>
            <a:r>
              <a:rPr lang="en-GB" sz="1200" b="0" dirty="0">
                <a:solidFill>
                  <a:srgbClr val="DAE3E3"/>
                </a:solidFill>
                <a:effectLst/>
                <a:latin typeface="Consolas" panose="020B0609020204030204" pitchFamily="49" charset="0"/>
              </a:rPr>
              <a:t>}</a:t>
            </a:r>
            <a:endParaRPr lang="en-GB" sz="1400" dirty="0">
              <a:latin typeface="Consolas" panose="020B0609020204030204" pitchFamily="49" charset="0"/>
            </a:endParaRPr>
          </a:p>
        </p:txBody>
      </p:sp>
      <p:sp>
        <p:nvSpPr>
          <p:cNvPr id="3" name="Content Placeholder 2">
            <a:extLst>
              <a:ext uri="{FF2B5EF4-FFF2-40B4-BE49-F238E27FC236}">
                <a16:creationId xmlns:a16="http://schemas.microsoft.com/office/drawing/2014/main" id="{DBFCFC7D-5411-571E-19AF-E8C9E944401F}"/>
              </a:ext>
            </a:extLst>
          </p:cNvPr>
          <p:cNvSpPr>
            <a:spLocks noGrp="1"/>
          </p:cNvSpPr>
          <p:nvPr>
            <p:ph sz="half" idx="2"/>
          </p:nvPr>
        </p:nvSpPr>
        <p:spPr/>
        <p:txBody>
          <a:bodyPr>
            <a:normAutofit fontScale="92500" lnSpcReduction="10000"/>
          </a:bodyPr>
          <a:lstStyle/>
          <a:p>
            <a:pPr marL="636588" lvl="2" indent="-179388">
              <a:lnSpc>
                <a:spcPct val="160000"/>
              </a:lnSpc>
            </a:pPr>
            <a:endParaRPr lang="en-GB" sz="1400" dirty="0">
              <a:solidFill>
                <a:schemeClr val="bg1">
                  <a:lumMod val="50000"/>
                </a:schemeClr>
              </a:solidFill>
              <a:latin typeface="Nexa Light" panose="02000000000000000000" pitchFamily="50" charset="0"/>
            </a:endParaRPr>
          </a:p>
          <a:p>
            <a:pPr marL="179388" lvl="1" indent="-179388">
              <a:lnSpc>
                <a:spcPct val="160000"/>
              </a:lnSpc>
            </a:pPr>
            <a:endParaRPr lang="en-GB" sz="1800" dirty="0">
              <a:solidFill>
                <a:schemeClr val="bg1">
                  <a:lumMod val="50000"/>
                </a:schemeClr>
              </a:solidFill>
              <a:latin typeface="Nexa Light" panose="02000000000000000000" pitchFamily="50" charset="0"/>
            </a:endParaRPr>
          </a:p>
          <a:p>
            <a:pPr marL="179388" lvl="1" indent="-179388">
              <a:lnSpc>
                <a:spcPct val="160000"/>
              </a:lnSpc>
            </a:pPr>
            <a:endParaRPr lang="en-GB" sz="1800" dirty="0">
              <a:solidFill>
                <a:schemeClr val="bg1">
                  <a:lumMod val="50000"/>
                </a:schemeClr>
              </a:solidFill>
              <a:latin typeface="Nexa Light" panose="02000000000000000000" pitchFamily="50" charset="0"/>
            </a:endParaRPr>
          </a:p>
          <a:p>
            <a:pPr marL="179388" lvl="1" indent="-179388">
              <a:lnSpc>
                <a:spcPct val="160000"/>
              </a:lnSpc>
            </a:pPr>
            <a:endParaRPr lang="en-GB" sz="1800" dirty="0">
              <a:solidFill>
                <a:schemeClr val="bg1">
                  <a:lumMod val="50000"/>
                </a:schemeClr>
              </a:solidFill>
              <a:latin typeface="Nexa Light" panose="02000000000000000000" pitchFamily="50" charset="0"/>
            </a:endParaRPr>
          </a:p>
          <a:p>
            <a:pPr marL="179388" lvl="1" indent="-179388">
              <a:lnSpc>
                <a:spcPct val="160000"/>
              </a:lnSpc>
            </a:pPr>
            <a:r>
              <a:rPr lang="en-GB" sz="1800" dirty="0">
                <a:solidFill>
                  <a:schemeClr val="bg1">
                    <a:lumMod val="50000"/>
                  </a:schemeClr>
                </a:solidFill>
                <a:latin typeface="Nexa Light" panose="02000000000000000000" pitchFamily="50" charset="0"/>
              </a:rPr>
              <a:t>This example expects an external interrupt given by a switch connected to GPIO 18 of the ESP32.</a:t>
            </a:r>
          </a:p>
          <a:p>
            <a:pPr marL="179388" lvl="1" indent="-179388">
              <a:lnSpc>
                <a:spcPct val="160000"/>
              </a:lnSpc>
            </a:pPr>
            <a:r>
              <a:rPr lang="en-GB" sz="1800" dirty="0">
                <a:solidFill>
                  <a:schemeClr val="bg1">
                    <a:lumMod val="50000"/>
                  </a:schemeClr>
                </a:solidFill>
                <a:latin typeface="Nexa Light" panose="02000000000000000000" pitchFamily="50" charset="0"/>
              </a:rPr>
              <a:t>Normally, you should use </a:t>
            </a:r>
            <a:r>
              <a:rPr lang="en-GB" sz="1800" dirty="0" err="1">
                <a:solidFill>
                  <a:schemeClr val="bg1">
                    <a:lumMod val="50000"/>
                  </a:schemeClr>
                </a:solidFill>
                <a:latin typeface="Nexa Light" panose="02000000000000000000" pitchFamily="50" charset="0"/>
              </a:rPr>
              <a:t>digitalPinToInterrupt</a:t>
            </a:r>
            <a:r>
              <a:rPr lang="en-GB" sz="1800" dirty="0">
                <a:solidFill>
                  <a:schemeClr val="bg1">
                    <a:lumMod val="50000"/>
                  </a:schemeClr>
                </a:solidFill>
                <a:latin typeface="Nexa Light" panose="02000000000000000000" pitchFamily="50" charset="0"/>
              </a:rPr>
              <a:t>(pin), rather than place an interrupt number directly into your sketch. </a:t>
            </a:r>
          </a:p>
          <a:p>
            <a:pPr marL="179388" lvl="1" indent="-179388">
              <a:lnSpc>
                <a:spcPct val="160000"/>
              </a:lnSpc>
            </a:pPr>
            <a:endParaRPr lang="en-GB" sz="1800" dirty="0">
              <a:solidFill>
                <a:schemeClr val="bg1">
                  <a:lumMod val="50000"/>
                </a:schemeClr>
              </a:solidFill>
              <a:latin typeface="Nexa Light" panose="02000000000000000000" pitchFamily="50" charset="0"/>
            </a:endParaRPr>
          </a:p>
        </p:txBody>
      </p:sp>
      <p:sp>
        <p:nvSpPr>
          <p:cNvPr id="4" name="Title 3">
            <a:extLst>
              <a:ext uri="{FF2B5EF4-FFF2-40B4-BE49-F238E27FC236}">
                <a16:creationId xmlns:a16="http://schemas.microsoft.com/office/drawing/2014/main" id="{5D466F96-11B9-7180-1D5B-E9FBDE558486}"/>
              </a:ext>
            </a:extLst>
          </p:cNvPr>
          <p:cNvSpPr>
            <a:spLocks noGrp="1"/>
          </p:cNvSpPr>
          <p:nvPr>
            <p:ph type="title"/>
          </p:nvPr>
        </p:nvSpPr>
        <p:spPr/>
        <p:txBody>
          <a:bodyPr/>
          <a:lstStyle/>
          <a:p>
            <a:r>
              <a:rPr lang="en-GB" dirty="0"/>
              <a:t>Interrupts: Example</a:t>
            </a:r>
          </a:p>
        </p:txBody>
      </p:sp>
      <p:pic>
        <p:nvPicPr>
          <p:cNvPr id="7" name="Picture 6">
            <a:extLst>
              <a:ext uri="{FF2B5EF4-FFF2-40B4-BE49-F238E27FC236}">
                <a16:creationId xmlns:a16="http://schemas.microsoft.com/office/drawing/2014/main" id="{6ECB9D59-5181-717F-0941-4D90B1DFC5DC}"/>
              </a:ext>
            </a:extLst>
          </p:cNvPr>
          <p:cNvPicPr>
            <a:picLocks noChangeAspect="1"/>
          </p:cNvPicPr>
          <p:nvPr/>
        </p:nvPicPr>
        <p:blipFill>
          <a:blip r:embed="rId2"/>
          <a:stretch>
            <a:fillRect/>
          </a:stretch>
        </p:blipFill>
        <p:spPr>
          <a:xfrm>
            <a:off x="6843556" y="1661454"/>
            <a:ext cx="3838887" cy="1568226"/>
          </a:xfrm>
          <a:prstGeom prst="rect">
            <a:avLst/>
          </a:prstGeom>
        </p:spPr>
      </p:pic>
    </p:spTree>
    <p:extLst>
      <p:ext uri="{BB962C8B-B14F-4D97-AF65-F5344CB8AC3E}">
        <p14:creationId xmlns:p14="http://schemas.microsoft.com/office/powerpoint/2010/main" val="250390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7FB-8061-219B-0965-B8DBC745B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F8C951-2CD6-7548-981A-35AD6E09DADF}"/>
              </a:ext>
            </a:extLst>
          </p:cNvPr>
          <p:cNvSpPr>
            <a:spLocks noGrp="1"/>
          </p:cNvSpPr>
          <p:nvPr>
            <p:ph type="title"/>
          </p:nvPr>
        </p:nvSpPr>
        <p:spPr/>
        <p:txBody>
          <a:bodyPr/>
          <a:lstStyle/>
          <a:p>
            <a:r>
              <a:rPr lang="en-GB" dirty="0"/>
              <a:t>Hackerboard Pinout</a:t>
            </a:r>
          </a:p>
        </p:txBody>
      </p:sp>
      <p:pic>
        <p:nvPicPr>
          <p:cNvPr id="4" name="Picture 3" descr="A computer circuit board with many colored wires&#10;&#10;Description automatically generated">
            <a:extLst>
              <a:ext uri="{FF2B5EF4-FFF2-40B4-BE49-F238E27FC236}">
                <a16:creationId xmlns:a16="http://schemas.microsoft.com/office/drawing/2014/main" id="{9EB9F2A0-9122-A0ED-CDDB-B42491316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437" y="1371600"/>
            <a:ext cx="7786314" cy="5219700"/>
          </a:xfrm>
          <a:prstGeom prst="rect">
            <a:avLst/>
          </a:prstGeom>
        </p:spPr>
      </p:pic>
    </p:spTree>
    <p:extLst>
      <p:ext uri="{BB962C8B-B14F-4D97-AF65-F5344CB8AC3E}">
        <p14:creationId xmlns:p14="http://schemas.microsoft.com/office/powerpoint/2010/main" val="172524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A094F-B1BC-74A1-2CC3-A13AEDFC66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C05144-8163-4D6E-C5F1-2BCA10ED22AE}"/>
              </a:ext>
            </a:extLst>
          </p:cNvPr>
          <p:cNvSpPr>
            <a:spLocks noGrp="1"/>
          </p:cNvSpPr>
          <p:nvPr>
            <p:ph type="title"/>
          </p:nvPr>
        </p:nvSpPr>
        <p:spPr/>
        <p:txBody>
          <a:bodyPr/>
          <a:lstStyle/>
          <a:p>
            <a:r>
              <a:rPr lang="en-US" dirty="0"/>
              <a:t>ESP32 Pinout</a:t>
            </a:r>
          </a:p>
        </p:txBody>
      </p:sp>
      <p:pic>
        <p:nvPicPr>
          <p:cNvPr id="6146" name="Picture 2" descr="ESP32 Wroom pinout uPesy">
            <a:extLst>
              <a:ext uri="{FF2B5EF4-FFF2-40B4-BE49-F238E27FC236}">
                <a16:creationId xmlns:a16="http://schemas.microsoft.com/office/drawing/2014/main" id="{60A6B53E-F9DF-5480-F6AA-2FA1E6B9E78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298719" y="1720850"/>
            <a:ext cx="89217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1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5F17-DFA0-C466-160E-D32BDBDF686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8499C7-0762-22C0-C002-35981BE821DB}"/>
              </a:ext>
            </a:extLst>
          </p:cNvPr>
          <p:cNvSpPr>
            <a:spLocks noGrp="1"/>
          </p:cNvSpPr>
          <p:nvPr>
            <p:ph sz="half" idx="1"/>
          </p:nvPr>
        </p:nvSpPr>
        <p:spPr>
          <a:xfrm>
            <a:off x="171125" y="1429248"/>
            <a:ext cx="5032039" cy="5287953"/>
          </a:xfrm>
        </p:spPr>
        <p:txBody>
          <a:bodyPr>
            <a:normAutofit/>
          </a:bodyPr>
          <a:lstStyle/>
          <a:p>
            <a:pPr marL="0" indent="0">
              <a:lnSpc>
                <a:spcPct val="150000"/>
              </a:lnSpc>
              <a:buNone/>
            </a:pPr>
            <a:r>
              <a:rPr lang="en-GB" sz="2000" dirty="0">
                <a:latin typeface="Nexa-Bold" panose="01000000000000000000" pitchFamily="2" charset="0"/>
              </a:rPr>
              <a:t>Uploading (Arduino IDE)</a:t>
            </a:r>
            <a:endParaRPr lang="en-GB" sz="2000" dirty="0"/>
          </a:p>
          <a:p>
            <a:pPr>
              <a:lnSpc>
                <a:spcPct val="150000"/>
              </a:lnSpc>
            </a:pPr>
            <a:r>
              <a:rPr lang="en-GB" sz="1400" dirty="0"/>
              <a:t>Connect the Hackerboard or the ESP32 board</a:t>
            </a:r>
          </a:p>
          <a:p>
            <a:pPr>
              <a:lnSpc>
                <a:spcPct val="150000"/>
              </a:lnSpc>
            </a:pPr>
            <a:r>
              <a:rPr lang="en-GB" sz="1400" dirty="0"/>
              <a:t>Select the port to be used Tools&gt;Port</a:t>
            </a:r>
          </a:p>
          <a:p>
            <a:pPr>
              <a:lnSpc>
                <a:spcPct val="150000"/>
              </a:lnSpc>
            </a:pPr>
            <a:r>
              <a:rPr lang="en-GB" sz="1400" dirty="0"/>
              <a:t>Select the board to be used Tools -&gt; ESP32 Arduino &gt; DOIT ESP32 DEVKIT V1  (for Hackerboard is the same) </a:t>
            </a:r>
          </a:p>
          <a:p>
            <a:pPr>
              <a:lnSpc>
                <a:spcPct val="150000"/>
              </a:lnSpc>
            </a:pPr>
            <a:endParaRPr lang="en-GB" sz="2000" dirty="0"/>
          </a:p>
          <a:p>
            <a:pPr>
              <a:lnSpc>
                <a:spcPct val="150000"/>
              </a:lnSpc>
            </a:pPr>
            <a:endParaRPr lang="en-GB" sz="2000" dirty="0"/>
          </a:p>
          <a:p>
            <a:pPr lvl="1">
              <a:lnSpc>
                <a:spcPct val="150000"/>
              </a:lnSpc>
            </a:pPr>
            <a:endParaRPr lang="en-GB" sz="1600" dirty="0"/>
          </a:p>
          <a:p>
            <a:pPr lvl="1">
              <a:lnSpc>
                <a:spcPct val="150000"/>
              </a:lnSpc>
            </a:pPr>
            <a:endParaRPr lang="en-GB" sz="1600" dirty="0"/>
          </a:p>
          <a:p>
            <a:pPr lvl="1">
              <a:lnSpc>
                <a:spcPct val="150000"/>
              </a:lnSpc>
            </a:pPr>
            <a:endParaRPr lang="en-GB" sz="1600" dirty="0"/>
          </a:p>
          <a:p>
            <a:pPr>
              <a:lnSpc>
                <a:spcPct val="150000"/>
              </a:lnSpc>
            </a:pPr>
            <a:endParaRPr lang="en-GB" sz="1400" dirty="0"/>
          </a:p>
          <a:p>
            <a:pPr>
              <a:lnSpc>
                <a:spcPct val="150000"/>
              </a:lnSpc>
            </a:pPr>
            <a:endParaRPr lang="en-GB" sz="1400" dirty="0"/>
          </a:p>
          <a:p>
            <a:endParaRPr lang="en-GB" sz="1400" dirty="0"/>
          </a:p>
          <a:p>
            <a:endParaRPr lang="en-GB" dirty="0"/>
          </a:p>
        </p:txBody>
      </p:sp>
      <p:sp>
        <p:nvSpPr>
          <p:cNvPr id="4" name="Title 3">
            <a:extLst>
              <a:ext uri="{FF2B5EF4-FFF2-40B4-BE49-F238E27FC236}">
                <a16:creationId xmlns:a16="http://schemas.microsoft.com/office/drawing/2014/main" id="{249A0660-8AEF-B024-6A5C-2A56198EDC6A}"/>
              </a:ext>
            </a:extLst>
          </p:cNvPr>
          <p:cNvSpPr>
            <a:spLocks noGrp="1"/>
          </p:cNvSpPr>
          <p:nvPr>
            <p:ph type="title"/>
          </p:nvPr>
        </p:nvSpPr>
        <p:spPr/>
        <p:txBody>
          <a:bodyPr/>
          <a:lstStyle/>
          <a:p>
            <a:r>
              <a:rPr lang="en-GB" dirty="0"/>
              <a:t>Activity</a:t>
            </a:r>
          </a:p>
        </p:txBody>
      </p:sp>
      <p:sp>
        <p:nvSpPr>
          <p:cNvPr id="9" name="Content Placeholder 8">
            <a:extLst>
              <a:ext uri="{FF2B5EF4-FFF2-40B4-BE49-F238E27FC236}">
                <a16:creationId xmlns:a16="http://schemas.microsoft.com/office/drawing/2014/main" id="{4E816B7E-EE7B-39B1-CD2D-B68F9BDE58BB}"/>
              </a:ext>
            </a:extLst>
          </p:cNvPr>
          <p:cNvSpPr>
            <a:spLocks noGrp="1"/>
          </p:cNvSpPr>
          <p:nvPr>
            <p:ph sz="half" idx="2"/>
          </p:nvPr>
        </p:nvSpPr>
        <p:spPr>
          <a:xfrm>
            <a:off x="6172200" y="1570046"/>
            <a:ext cx="5181600" cy="5287953"/>
          </a:xfrm>
        </p:spPr>
        <p:txBody>
          <a:bodyPr>
            <a:normAutofit/>
          </a:bodyPr>
          <a:lstStyle/>
          <a:p>
            <a:pPr>
              <a:lnSpc>
                <a:spcPct val="150000"/>
              </a:lnSpc>
            </a:pPr>
            <a:r>
              <a:rPr lang="en-GB" sz="1400" dirty="0"/>
              <a:t>Upload the code using the arrow on the top left corner of the IDE.</a:t>
            </a:r>
          </a:p>
          <a:p>
            <a:pPr>
              <a:lnSpc>
                <a:spcPct val="150000"/>
              </a:lnSpc>
            </a:pPr>
            <a:endParaRPr lang="en-GB" sz="1400" dirty="0"/>
          </a:p>
          <a:p>
            <a:pPr>
              <a:lnSpc>
                <a:spcPct val="150000"/>
              </a:lnSpc>
            </a:pPr>
            <a:r>
              <a:rPr lang="en-GB" sz="1400" dirty="0"/>
              <a:t>The following message should be displayed:</a:t>
            </a:r>
          </a:p>
          <a:p>
            <a:pPr>
              <a:lnSpc>
                <a:spcPct val="150000"/>
              </a:lnSpc>
            </a:pPr>
            <a:endParaRPr lang="en-GB" sz="1400" dirty="0"/>
          </a:p>
          <a:p>
            <a:pPr>
              <a:lnSpc>
                <a:spcPct val="150000"/>
              </a:lnSpc>
            </a:pPr>
            <a:endParaRPr lang="en-GB" sz="1400" dirty="0"/>
          </a:p>
          <a:p>
            <a:pPr>
              <a:lnSpc>
                <a:spcPct val="150000"/>
              </a:lnSpc>
            </a:pPr>
            <a:endParaRPr lang="en-GB" sz="1400" dirty="0"/>
          </a:p>
          <a:p>
            <a:pPr>
              <a:lnSpc>
                <a:spcPct val="150000"/>
              </a:lnSpc>
            </a:pPr>
            <a:r>
              <a:rPr lang="en-GB" sz="1400" dirty="0"/>
              <a:t>Open the terminal</a:t>
            </a:r>
          </a:p>
          <a:p>
            <a:pPr marL="0" indent="0">
              <a:lnSpc>
                <a:spcPct val="150000"/>
              </a:lnSpc>
              <a:buNone/>
            </a:pPr>
            <a:endParaRPr lang="en-GB" sz="1400" dirty="0"/>
          </a:p>
          <a:p>
            <a:endParaRPr lang="en-GB" dirty="0"/>
          </a:p>
        </p:txBody>
      </p:sp>
      <p:pic>
        <p:nvPicPr>
          <p:cNvPr id="19" name="Picture 18">
            <a:extLst>
              <a:ext uri="{FF2B5EF4-FFF2-40B4-BE49-F238E27FC236}">
                <a16:creationId xmlns:a16="http://schemas.microsoft.com/office/drawing/2014/main" id="{FD1C554B-243E-9901-5EF5-E056E6930033}"/>
              </a:ext>
            </a:extLst>
          </p:cNvPr>
          <p:cNvPicPr>
            <a:picLocks noChangeAspect="1"/>
          </p:cNvPicPr>
          <p:nvPr/>
        </p:nvPicPr>
        <p:blipFill rotWithShape="1">
          <a:blip r:embed="rId2"/>
          <a:srcRect l="6481" t="2500" r="42284" b="61759"/>
          <a:stretch/>
        </p:blipFill>
        <p:spPr>
          <a:xfrm>
            <a:off x="267712" y="4214022"/>
            <a:ext cx="4436166" cy="2063084"/>
          </a:xfrm>
          <a:prstGeom prst="rect">
            <a:avLst/>
          </a:prstGeom>
        </p:spPr>
      </p:pic>
      <p:pic>
        <p:nvPicPr>
          <p:cNvPr id="6" name="Picture 5">
            <a:extLst>
              <a:ext uri="{FF2B5EF4-FFF2-40B4-BE49-F238E27FC236}">
                <a16:creationId xmlns:a16="http://schemas.microsoft.com/office/drawing/2014/main" id="{1D461F2C-EB9F-859C-BD3D-50D48D98AA84}"/>
              </a:ext>
            </a:extLst>
          </p:cNvPr>
          <p:cNvPicPr>
            <a:picLocks noChangeAspect="1"/>
          </p:cNvPicPr>
          <p:nvPr/>
        </p:nvPicPr>
        <p:blipFill>
          <a:blip r:embed="rId3"/>
          <a:stretch>
            <a:fillRect/>
          </a:stretch>
        </p:blipFill>
        <p:spPr>
          <a:xfrm>
            <a:off x="8402558" y="2317006"/>
            <a:ext cx="720883" cy="411030"/>
          </a:xfrm>
          <a:prstGeom prst="rect">
            <a:avLst/>
          </a:prstGeom>
        </p:spPr>
      </p:pic>
      <p:pic>
        <p:nvPicPr>
          <p:cNvPr id="3" name="Picture 2">
            <a:extLst>
              <a:ext uri="{FF2B5EF4-FFF2-40B4-BE49-F238E27FC236}">
                <a16:creationId xmlns:a16="http://schemas.microsoft.com/office/drawing/2014/main" id="{B283B08C-A743-EDBE-64BD-FB74FDF9E71E}"/>
              </a:ext>
            </a:extLst>
          </p:cNvPr>
          <p:cNvPicPr>
            <a:picLocks noChangeAspect="1"/>
          </p:cNvPicPr>
          <p:nvPr/>
        </p:nvPicPr>
        <p:blipFill>
          <a:blip r:embed="rId4"/>
          <a:stretch>
            <a:fillRect/>
          </a:stretch>
        </p:blipFill>
        <p:spPr>
          <a:xfrm>
            <a:off x="6871695" y="3474996"/>
            <a:ext cx="3782607" cy="987408"/>
          </a:xfrm>
          <a:prstGeom prst="rect">
            <a:avLst/>
          </a:prstGeom>
        </p:spPr>
      </p:pic>
    </p:spTree>
    <p:extLst>
      <p:ext uri="{BB962C8B-B14F-4D97-AF65-F5344CB8AC3E}">
        <p14:creationId xmlns:p14="http://schemas.microsoft.com/office/powerpoint/2010/main" val="3636789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B6B3-C5B0-B715-CAF7-AFEC3FB91412}"/>
              </a:ext>
            </a:extLst>
          </p:cNvPr>
          <p:cNvSpPr>
            <a:spLocks noGrp="1"/>
          </p:cNvSpPr>
          <p:nvPr>
            <p:ph type="ctrTitle"/>
          </p:nvPr>
        </p:nvSpPr>
        <p:spPr/>
        <p:txBody>
          <a:bodyPr/>
          <a:lstStyle/>
          <a:p>
            <a:r>
              <a:rPr lang="en-GB" dirty="0"/>
              <a:t>PWM Signals</a:t>
            </a:r>
          </a:p>
        </p:txBody>
      </p:sp>
      <p:sp>
        <p:nvSpPr>
          <p:cNvPr id="3" name="Subtitle 2">
            <a:extLst>
              <a:ext uri="{FF2B5EF4-FFF2-40B4-BE49-F238E27FC236}">
                <a16:creationId xmlns:a16="http://schemas.microsoft.com/office/drawing/2014/main" id="{D77CD3D1-CCB7-7CFA-4F9F-AE7D683C79C9}"/>
              </a:ext>
            </a:extLst>
          </p:cNvPr>
          <p:cNvSpPr>
            <a:spLocks noGrp="1"/>
          </p:cNvSpPr>
          <p:nvPr>
            <p:ph type="subTitle" idx="1"/>
          </p:nvPr>
        </p:nvSpPr>
        <p:spPr/>
        <p:txBody>
          <a:bodyPr/>
          <a:lstStyle/>
          <a:p>
            <a:r>
              <a:rPr lang="en-GB" dirty="0"/>
              <a:t>Hackerboard/ESP32</a:t>
            </a:r>
          </a:p>
        </p:txBody>
      </p:sp>
    </p:spTree>
    <p:extLst>
      <p:ext uri="{BB962C8B-B14F-4D97-AF65-F5344CB8AC3E}">
        <p14:creationId xmlns:p14="http://schemas.microsoft.com/office/powerpoint/2010/main" val="3759205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9021-C3D0-068B-185A-42116EECB53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4A161C-1125-484D-D755-3EF3CC799706}"/>
              </a:ext>
            </a:extLst>
          </p:cNvPr>
          <p:cNvSpPr>
            <a:spLocks noGrp="1"/>
          </p:cNvSpPr>
          <p:nvPr>
            <p:ph sz="half" idx="1"/>
          </p:nvPr>
        </p:nvSpPr>
        <p:spPr/>
        <p:txBody>
          <a:bodyPr>
            <a:normAutofit lnSpcReduction="10000"/>
          </a:bodyPr>
          <a:lstStyle/>
          <a:p>
            <a:pPr marL="0" indent="0">
              <a:lnSpc>
                <a:spcPct val="150000"/>
              </a:lnSpc>
              <a:buNone/>
            </a:pPr>
            <a:r>
              <a:rPr lang="en-GB" sz="1600" b="1" dirty="0">
                <a:solidFill>
                  <a:schemeClr val="bg1">
                    <a:lumMod val="50000"/>
                  </a:schemeClr>
                </a:solidFill>
                <a:latin typeface="Nexa-Bold" panose="01000000000000000000" pitchFamily="2" charset="0"/>
              </a:rPr>
              <a:t>What is PWM? </a:t>
            </a:r>
          </a:p>
          <a:p>
            <a:pPr>
              <a:lnSpc>
                <a:spcPct val="150000"/>
              </a:lnSpc>
            </a:pPr>
            <a:r>
              <a:rPr lang="en-GB" sz="1400" dirty="0">
                <a:solidFill>
                  <a:schemeClr val="bg1">
                    <a:lumMod val="50000"/>
                  </a:schemeClr>
                </a:solidFill>
                <a:latin typeface="Nexa Light" panose="02000000000000000000" pitchFamily="50" charset="0"/>
              </a:rPr>
              <a:t>PWM stands for Pulse Width Modulation. </a:t>
            </a:r>
          </a:p>
          <a:p>
            <a:pPr>
              <a:lnSpc>
                <a:spcPct val="150000"/>
              </a:lnSpc>
            </a:pPr>
            <a:r>
              <a:rPr lang="en-GB" sz="1400" dirty="0">
                <a:solidFill>
                  <a:schemeClr val="bg1">
                    <a:lumMod val="50000"/>
                  </a:schemeClr>
                </a:solidFill>
                <a:latin typeface="Nexa Light" panose="02000000000000000000" pitchFamily="50" charset="0"/>
              </a:rPr>
              <a:t>It's a technique used in electronics to control the average voltage or current delivered to a device by rapidly switching between full power and no power (On/Off) over a fixed period of time.</a:t>
            </a:r>
          </a:p>
          <a:p>
            <a:pPr>
              <a:lnSpc>
                <a:spcPct val="150000"/>
              </a:lnSpc>
            </a:pPr>
            <a:r>
              <a:rPr lang="en-GB" sz="1400" dirty="0">
                <a:solidFill>
                  <a:schemeClr val="bg1">
                    <a:lumMod val="50000"/>
                  </a:schemeClr>
                </a:solidFill>
                <a:latin typeface="Nexa Light" panose="02000000000000000000" pitchFamily="50" charset="0"/>
              </a:rPr>
              <a:t>This creates an average voltage or current somewhere in between, effectively controlling the output (power delivered to the system).</a:t>
            </a:r>
          </a:p>
          <a:p>
            <a:pPr>
              <a:lnSpc>
                <a:spcPct val="150000"/>
              </a:lnSpc>
            </a:pPr>
            <a:r>
              <a:rPr lang="en-GB" sz="1400" dirty="0">
                <a:solidFill>
                  <a:schemeClr val="bg1">
                    <a:lumMod val="50000"/>
                  </a:schemeClr>
                </a:solidFill>
                <a:latin typeface="Nexa Light" panose="02000000000000000000" pitchFamily="50" charset="0"/>
              </a:rPr>
              <a:t>The duration of "on time" is called the pulse width.</a:t>
            </a:r>
          </a:p>
          <a:p>
            <a:pPr>
              <a:lnSpc>
                <a:spcPct val="150000"/>
              </a:lnSpc>
            </a:pPr>
            <a:r>
              <a:rPr lang="en-GB" sz="1400" dirty="0">
                <a:solidFill>
                  <a:schemeClr val="bg1">
                    <a:lumMod val="50000"/>
                  </a:schemeClr>
                </a:solidFill>
                <a:latin typeface="Nexa Light" panose="02000000000000000000" pitchFamily="50" charset="0"/>
              </a:rPr>
              <a:t>To get varying </a:t>
            </a:r>
            <a:r>
              <a:rPr lang="en-GB" sz="1400" dirty="0" err="1">
                <a:solidFill>
                  <a:schemeClr val="bg1">
                    <a:lumMod val="50000"/>
                  </a:schemeClr>
                </a:solidFill>
                <a:latin typeface="Nexa Light" panose="02000000000000000000" pitchFamily="50" charset="0"/>
              </a:rPr>
              <a:t>analog</a:t>
            </a:r>
            <a:r>
              <a:rPr lang="en-GB" sz="1400" dirty="0">
                <a:solidFill>
                  <a:schemeClr val="bg1">
                    <a:lumMod val="50000"/>
                  </a:schemeClr>
                </a:solidFill>
                <a:latin typeface="Nexa Light" panose="02000000000000000000" pitchFamily="50" charset="0"/>
              </a:rPr>
              <a:t> voltage values, the pulse width can be changed “modulated”.</a:t>
            </a:r>
          </a:p>
        </p:txBody>
      </p:sp>
      <p:sp>
        <p:nvSpPr>
          <p:cNvPr id="4" name="Title 3">
            <a:extLst>
              <a:ext uri="{FF2B5EF4-FFF2-40B4-BE49-F238E27FC236}">
                <a16:creationId xmlns:a16="http://schemas.microsoft.com/office/drawing/2014/main" id="{BB8EB1ED-7F25-A435-3017-0609882F6930}"/>
              </a:ext>
            </a:extLst>
          </p:cNvPr>
          <p:cNvSpPr>
            <a:spLocks noGrp="1"/>
          </p:cNvSpPr>
          <p:nvPr>
            <p:ph type="title"/>
          </p:nvPr>
        </p:nvSpPr>
        <p:spPr/>
        <p:txBody>
          <a:bodyPr/>
          <a:lstStyle/>
          <a:p>
            <a:r>
              <a:rPr lang="en-GB" dirty="0"/>
              <a:t>PWM</a:t>
            </a:r>
          </a:p>
        </p:txBody>
      </p:sp>
      <p:pic>
        <p:nvPicPr>
          <p:cNvPr id="8" name="Content Placeholder 7">
            <a:extLst>
              <a:ext uri="{FF2B5EF4-FFF2-40B4-BE49-F238E27FC236}">
                <a16:creationId xmlns:a16="http://schemas.microsoft.com/office/drawing/2014/main" id="{CF06E6AD-0F56-842E-D202-B252D5D41C84}"/>
              </a:ext>
            </a:extLst>
          </p:cNvPr>
          <p:cNvPicPr>
            <a:picLocks noGrp="1" noChangeAspect="1"/>
          </p:cNvPicPr>
          <p:nvPr>
            <p:ph sz="half" idx="2"/>
          </p:nvPr>
        </p:nvPicPr>
        <p:blipFill>
          <a:blip r:embed="rId2"/>
          <a:stretch>
            <a:fillRect/>
          </a:stretch>
        </p:blipFill>
        <p:spPr>
          <a:xfrm>
            <a:off x="6172200" y="2554460"/>
            <a:ext cx="5181600" cy="2893668"/>
          </a:xfrm>
          <a:prstGeom prst="rect">
            <a:avLst/>
          </a:prstGeom>
        </p:spPr>
      </p:pic>
    </p:spTree>
    <p:extLst>
      <p:ext uri="{BB962C8B-B14F-4D97-AF65-F5344CB8AC3E}">
        <p14:creationId xmlns:p14="http://schemas.microsoft.com/office/powerpoint/2010/main" val="1655315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FF5645-577D-D87B-A740-AD19128505BD}"/>
              </a:ext>
            </a:extLst>
          </p:cNvPr>
          <p:cNvSpPr>
            <a:spLocks noGrp="1"/>
          </p:cNvSpPr>
          <p:nvPr>
            <p:ph sz="half" idx="1"/>
          </p:nvPr>
        </p:nvSpPr>
        <p:spPr/>
        <p:txBody>
          <a:bodyPr>
            <a:normAutofit/>
          </a:bodyPr>
          <a:lstStyle/>
          <a:p>
            <a:pPr marL="0" indent="0">
              <a:lnSpc>
                <a:spcPct val="150000"/>
              </a:lnSpc>
              <a:buNone/>
            </a:pPr>
            <a:r>
              <a:rPr lang="en-GB" sz="1600" b="1" dirty="0">
                <a:solidFill>
                  <a:schemeClr val="bg1">
                    <a:lumMod val="50000"/>
                  </a:schemeClr>
                </a:solidFill>
                <a:latin typeface="Nexa-Bold" panose="01000000000000000000" pitchFamily="2" charset="0"/>
              </a:rPr>
              <a:t>Why Use PWM on ESP32? </a:t>
            </a:r>
          </a:p>
          <a:p>
            <a:pPr>
              <a:lnSpc>
                <a:spcPct val="150000"/>
              </a:lnSpc>
            </a:pPr>
            <a:r>
              <a:rPr lang="en-GB" sz="1400" dirty="0">
                <a:solidFill>
                  <a:schemeClr val="bg1">
                    <a:lumMod val="50000"/>
                  </a:schemeClr>
                </a:solidFill>
                <a:latin typeface="Nexa Light" panose="02000000000000000000" pitchFamily="50" charset="0"/>
              </a:rPr>
              <a:t>PWM is commonly used to control things like motor speed, LED brightness, and even audio signals. </a:t>
            </a:r>
          </a:p>
          <a:p>
            <a:pPr>
              <a:lnSpc>
                <a:spcPct val="150000"/>
              </a:lnSpc>
            </a:pPr>
            <a:r>
              <a:rPr lang="en-GB" sz="1400" dirty="0">
                <a:solidFill>
                  <a:schemeClr val="bg1">
                    <a:lumMod val="50000"/>
                  </a:schemeClr>
                </a:solidFill>
                <a:latin typeface="Nexa Light" panose="02000000000000000000" pitchFamily="50" charset="0"/>
              </a:rPr>
              <a:t>It's an efficient way to simulate varying levels of output using digital control, like from a microcontroller such as the ESP32.</a:t>
            </a:r>
          </a:p>
          <a:p>
            <a:pPr>
              <a:lnSpc>
                <a:spcPct val="150000"/>
              </a:lnSpc>
            </a:pPr>
            <a:r>
              <a:rPr lang="en-GB" sz="1400" dirty="0">
                <a:solidFill>
                  <a:schemeClr val="bg1">
                    <a:lumMod val="50000"/>
                  </a:schemeClr>
                </a:solidFill>
                <a:latin typeface="Nexa Light" panose="02000000000000000000" pitchFamily="50" charset="0"/>
              </a:rPr>
              <a:t>The ESP32 has a dedicated LEDC (LED Controller) peripheral for PWM.</a:t>
            </a:r>
          </a:p>
          <a:p>
            <a:pPr>
              <a:lnSpc>
                <a:spcPct val="150000"/>
              </a:lnSpc>
            </a:pPr>
            <a:r>
              <a:rPr lang="en-GB" sz="1400" dirty="0">
                <a:solidFill>
                  <a:schemeClr val="bg1">
                    <a:lumMod val="50000"/>
                  </a:schemeClr>
                </a:solidFill>
                <a:latin typeface="Nexa Light" panose="02000000000000000000" pitchFamily="50" charset="0"/>
              </a:rPr>
              <a:t> It supports up to 16 PWM channels with configurable frequencies and resolutions.</a:t>
            </a:r>
          </a:p>
          <a:p>
            <a:pPr>
              <a:lnSpc>
                <a:spcPct val="150000"/>
              </a:lnSpc>
            </a:pPr>
            <a:r>
              <a:rPr lang="en-GB" sz="1400" dirty="0">
                <a:solidFill>
                  <a:schemeClr val="bg1">
                    <a:lumMod val="50000"/>
                  </a:schemeClr>
                </a:solidFill>
                <a:latin typeface="Nexa Light" panose="02000000000000000000" pitchFamily="50" charset="0"/>
              </a:rPr>
              <a:t>Unlike Arduino, ESP32 allows more precise PWM control.</a:t>
            </a:r>
          </a:p>
          <a:p>
            <a:pPr>
              <a:lnSpc>
                <a:spcPct val="150000"/>
              </a:lnSpc>
            </a:pPr>
            <a:endParaRPr lang="en-GB" sz="1400" dirty="0">
              <a:solidFill>
                <a:schemeClr val="bg1">
                  <a:lumMod val="50000"/>
                </a:schemeClr>
              </a:solidFill>
              <a:latin typeface="Nexa Light" panose="02000000000000000000" pitchFamily="50" charset="0"/>
            </a:endParaRPr>
          </a:p>
          <a:p>
            <a:pPr>
              <a:lnSpc>
                <a:spcPct val="150000"/>
              </a:lnSpc>
            </a:pPr>
            <a:endParaRPr lang="en-GB" sz="1400" dirty="0">
              <a:solidFill>
                <a:schemeClr val="bg1">
                  <a:lumMod val="50000"/>
                </a:schemeClr>
              </a:solidFill>
              <a:latin typeface="Nexa Light" panose="02000000000000000000" pitchFamily="50" charset="0"/>
            </a:endParaRPr>
          </a:p>
        </p:txBody>
      </p:sp>
      <p:sp>
        <p:nvSpPr>
          <p:cNvPr id="4" name="Title 3">
            <a:extLst>
              <a:ext uri="{FF2B5EF4-FFF2-40B4-BE49-F238E27FC236}">
                <a16:creationId xmlns:a16="http://schemas.microsoft.com/office/drawing/2014/main" id="{0CA0F671-65D9-C4BB-16FE-C1F6B50D6B44}"/>
              </a:ext>
            </a:extLst>
          </p:cNvPr>
          <p:cNvSpPr>
            <a:spLocks noGrp="1"/>
          </p:cNvSpPr>
          <p:nvPr>
            <p:ph type="title"/>
          </p:nvPr>
        </p:nvSpPr>
        <p:spPr/>
        <p:txBody>
          <a:bodyPr/>
          <a:lstStyle/>
          <a:p>
            <a:r>
              <a:rPr lang="en-GB" dirty="0"/>
              <a:t>PWM</a:t>
            </a:r>
          </a:p>
        </p:txBody>
      </p:sp>
      <p:pic>
        <p:nvPicPr>
          <p:cNvPr id="7" name="Content Placeholder 6">
            <a:extLst>
              <a:ext uri="{FF2B5EF4-FFF2-40B4-BE49-F238E27FC236}">
                <a16:creationId xmlns:a16="http://schemas.microsoft.com/office/drawing/2014/main" id="{336D4146-512A-25BA-2E69-3D6BCE00E06C}"/>
              </a:ext>
            </a:extLst>
          </p:cNvPr>
          <p:cNvPicPr>
            <a:picLocks noGrp="1" noChangeAspect="1"/>
          </p:cNvPicPr>
          <p:nvPr>
            <p:ph sz="half" idx="2"/>
          </p:nvPr>
        </p:nvPicPr>
        <p:blipFill>
          <a:blip r:embed="rId2"/>
          <a:stretch>
            <a:fillRect/>
          </a:stretch>
        </p:blipFill>
        <p:spPr>
          <a:xfrm>
            <a:off x="6475058" y="1825625"/>
            <a:ext cx="4575883" cy="4351338"/>
          </a:xfrm>
          <a:prstGeom prst="rect">
            <a:avLst/>
          </a:prstGeom>
        </p:spPr>
      </p:pic>
    </p:spTree>
    <p:extLst>
      <p:ext uri="{BB962C8B-B14F-4D97-AF65-F5344CB8AC3E}">
        <p14:creationId xmlns:p14="http://schemas.microsoft.com/office/powerpoint/2010/main" val="369582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623557-5B11-4BD6-6CF8-4FCC5A604177}"/>
              </a:ext>
            </a:extLst>
          </p:cNvPr>
          <p:cNvSpPr>
            <a:spLocks noGrp="1"/>
          </p:cNvSpPr>
          <p:nvPr>
            <p:ph sz="half" idx="1"/>
          </p:nvPr>
        </p:nvSpPr>
        <p:spPr>
          <a:xfrm>
            <a:off x="242047" y="1613647"/>
            <a:ext cx="6024282" cy="4903694"/>
          </a:xfrm>
        </p:spPr>
        <p:txBody>
          <a:bodyPr>
            <a:normAutofit/>
          </a:bodyPr>
          <a:lstStyle/>
          <a:p>
            <a:pPr marL="0" indent="0">
              <a:lnSpc>
                <a:spcPct val="150000"/>
              </a:lnSpc>
              <a:buNone/>
            </a:pPr>
            <a:r>
              <a:rPr lang="en-GB" sz="1600" b="1" dirty="0">
                <a:solidFill>
                  <a:schemeClr val="bg1">
                    <a:lumMod val="50000"/>
                  </a:schemeClr>
                </a:solidFill>
                <a:latin typeface="Nexa-Bold" panose="01000000000000000000" pitchFamily="2" charset="0"/>
              </a:rPr>
              <a:t>ESP32 PWM</a:t>
            </a:r>
          </a:p>
          <a:p>
            <a:pPr>
              <a:lnSpc>
                <a:spcPct val="150000"/>
              </a:lnSpc>
            </a:pPr>
            <a:r>
              <a:rPr lang="en-GB" sz="1400" dirty="0">
                <a:solidFill>
                  <a:schemeClr val="bg1">
                    <a:lumMod val="50000"/>
                  </a:schemeClr>
                </a:solidFill>
                <a:latin typeface="Nexa Light" panose="02000000000000000000" pitchFamily="50" charset="0"/>
              </a:rPr>
              <a:t>The ESP32 LEDC library provides hardware-accelerated PWM.</a:t>
            </a:r>
          </a:p>
          <a:p>
            <a:pPr>
              <a:lnSpc>
                <a:spcPct val="150000"/>
              </a:lnSpc>
            </a:pPr>
            <a:r>
              <a:rPr lang="en-GB" sz="1400" dirty="0">
                <a:solidFill>
                  <a:schemeClr val="bg1">
                    <a:lumMod val="50000"/>
                  </a:schemeClr>
                </a:solidFill>
                <a:latin typeface="Nexa Light" panose="02000000000000000000" pitchFamily="50" charset="0"/>
              </a:rPr>
              <a:t>You can configure for each PWM signal:</a:t>
            </a:r>
          </a:p>
          <a:p>
            <a:pPr lvl="1">
              <a:lnSpc>
                <a:spcPct val="150000"/>
              </a:lnSpc>
            </a:pPr>
            <a:r>
              <a:rPr lang="en-GB" sz="1400" dirty="0">
                <a:solidFill>
                  <a:schemeClr val="bg1">
                    <a:lumMod val="50000"/>
                  </a:schemeClr>
                </a:solidFill>
                <a:latin typeface="Nexa Light" panose="02000000000000000000" pitchFamily="50" charset="0"/>
              </a:rPr>
              <a:t>Frequency (Hz)</a:t>
            </a:r>
          </a:p>
          <a:p>
            <a:pPr lvl="1">
              <a:lnSpc>
                <a:spcPct val="150000"/>
              </a:lnSpc>
            </a:pPr>
            <a:r>
              <a:rPr lang="en-GB" sz="1400" dirty="0">
                <a:solidFill>
                  <a:schemeClr val="bg1">
                    <a:lumMod val="50000"/>
                  </a:schemeClr>
                </a:solidFill>
                <a:latin typeface="Nexa Light" panose="02000000000000000000" pitchFamily="50" charset="0"/>
              </a:rPr>
              <a:t>Resolution (bits, up to 16-bit precision)</a:t>
            </a:r>
          </a:p>
          <a:p>
            <a:pPr lvl="1">
              <a:lnSpc>
                <a:spcPct val="150000"/>
              </a:lnSpc>
            </a:pPr>
            <a:r>
              <a:rPr lang="en-GB" sz="1400" dirty="0">
                <a:solidFill>
                  <a:schemeClr val="bg1">
                    <a:lumMod val="50000"/>
                  </a:schemeClr>
                </a:solidFill>
                <a:latin typeface="Nexa Light" panose="02000000000000000000" pitchFamily="50" charset="0"/>
              </a:rPr>
              <a:t>Duty cycle (0 - max resolution value)</a:t>
            </a:r>
          </a:p>
          <a:p>
            <a:pPr>
              <a:lnSpc>
                <a:spcPct val="150000"/>
              </a:lnSpc>
            </a:pPr>
            <a:r>
              <a:rPr lang="en-GB" sz="1400" dirty="0">
                <a:solidFill>
                  <a:schemeClr val="bg1">
                    <a:lumMod val="50000"/>
                  </a:schemeClr>
                </a:solidFill>
                <a:latin typeface="Nexa Light" panose="02000000000000000000" pitchFamily="50" charset="0"/>
              </a:rPr>
              <a:t>PWM resolution is the number of distinct levels or steps that a PWM signal can have within its duty cycle range. In other words, is the granularity with which the duty cycle can be modulated.</a:t>
            </a:r>
          </a:p>
          <a:p>
            <a:pPr>
              <a:lnSpc>
                <a:spcPct val="150000"/>
              </a:lnSpc>
            </a:pPr>
            <a:r>
              <a:rPr lang="en-GB" sz="1400" dirty="0">
                <a:solidFill>
                  <a:schemeClr val="bg1">
                    <a:lumMod val="50000"/>
                  </a:schemeClr>
                </a:solidFill>
                <a:latin typeface="Nexa Light" panose="02000000000000000000" pitchFamily="50" charset="0"/>
              </a:rPr>
              <a:t>Each PWM signal on the ESP32 is assigned to a channel. The channel is used to configure parameters previously mentioned.</a:t>
            </a:r>
          </a:p>
          <a:p>
            <a:pPr>
              <a:lnSpc>
                <a:spcPct val="150000"/>
              </a:lnSpc>
            </a:pPr>
            <a:endParaRPr lang="en-GB" sz="1400" dirty="0">
              <a:solidFill>
                <a:schemeClr val="bg1">
                  <a:lumMod val="50000"/>
                </a:schemeClr>
              </a:solidFill>
              <a:latin typeface="Nexa Light" panose="02000000000000000000" pitchFamily="50" charset="0"/>
            </a:endParaRPr>
          </a:p>
          <a:p>
            <a:pPr>
              <a:lnSpc>
                <a:spcPct val="150000"/>
              </a:lnSpc>
            </a:pPr>
            <a:endParaRPr lang="en-GB" sz="1800" dirty="0">
              <a:solidFill>
                <a:schemeClr val="bg1">
                  <a:lumMod val="50000"/>
                </a:schemeClr>
              </a:solidFill>
              <a:latin typeface="Nexa Light" panose="02000000000000000000" pitchFamily="50" charset="0"/>
            </a:endParaRPr>
          </a:p>
        </p:txBody>
      </p:sp>
      <p:pic>
        <p:nvPicPr>
          <p:cNvPr id="9" name="Content Placeholder 8">
            <a:extLst>
              <a:ext uri="{FF2B5EF4-FFF2-40B4-BE49-F238E27FC236}">
                <a16:creationId xmlns:a16="http://schemas.microsoft.com/office/drawing/2014/main" id="{A53F2075-1B2B-4A1C-2287-8637EDACB27F}"/>
              </a:ext>
            </a:extLst>
          </p:cNvPr>
          <p:cNvPicPr>
            <a:picLocks noGrp="1" noChangeAspect="1"/>
          </p:cNvPicPr>
          <p:nvPr>
            <p:ph sz="half" idx="2"/>
          </p:nvPr>
        </p:nvPicPr>
        <p:blipFill>
          <a:blip r:embed="rId2"/>
          <a:stretch>
            <a:fillRect/>
          </a:stretch>
        </p:blipFill>
        <p:spPr>
          <a:xfrm>
            <a:off x="6894760" y="3751485"/>
            <a:ext cx="4560203" cy="2908044"/>
          </a:xfrm>
          <a:prstGeom prst="rect">
            <a:avLst/>
          </a:prstGeom>
        </p:spPr>
      </p:pic>
      <p:sp>
        <p:nvSpPr>
          <p:cNvPr id="4" name="Title 3">
            <a:extLst>
              <a:ext uri="{FF2B5EF4-FFF2-40B4-BE49-F238E27FC236}">
                <a16:creationId xmlns:a16="http://schemas.microsoft.com/office/drawing/2014/main" id="{5DFB6A60-B292-9AFA-67F4-BF9326F40FB7}"/>
              </a:ext>
            </a:extLst>
          </p:cNvPr>
          <p:cNvSpPr>
            <a:spLocks noGrp="1"/>
          </p:cNvSpPr>
          <p:nvPr>
            <p:ph type="title"/>
          </p:nvPr>
        </p:nvSpPr>
        <p:spPr/>
        <p:txBody>
          <a:bodyPr/>
          <a:lstStyle/>
          <a:p>
            <a:r>
              <a:rPr lang="en-GB" dirty="0"/>
              <a:t>ESP32 PWM</a:t>
            </a:r>
          </a:p>
        </p:txBody>
      </p:sp>
      <p:sp>
        <p:nvSpPr>
          <p:cNvPr id="5" name="TextBox 4">
            <a:extLst>
              <a:ext uri="{FF2B5EF4-FFF2-40B4-BE49-F238E27FC236}">
                <a16:creationId xmlns:a16="http://schemas.microsoft.com/office/drawing/2014/main" id="{57D6FEBE-7342-4530-764F-4F01BDC5BE62}"/>
              </a:ext>
            </a:extLst>
          </p:cNvPr>
          <p:cNvSpPr txBox="1"/>
          <p:nvPr/>
        </p:nvSpPr>
        <p:spPr>
          <a:xfrm>
            <a:off x="6266329" y="1747090"/>
            <a:ext cx="5360895" cy="200439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1400" dirty="0">
                <a:solidFill>
                  <a:schemeClr val="bg1">
                    <a:lumMod val="50000"/>
                  </a:schemeClr>
                </a:solidFill>
                <a:latin typeface="Nexa Light" panose="02000000000000000000" pitchFamily="50" charset="0"/>
              </a:rPr>
              <a:t>To generate a PWM signal on a specific pin, you “attach” that pin to a channel. </a:t>
            </a:r>
          </a:p>
          <a:p>
            <a:pPr marL="285750" indent="-285750">
              <a:lnSpc>
                <a:spcPct val="150000"/>
              </a:lnSpc>
              <a:buFont typeface="Arial" panose="020B0604020202020204" pitchFamily="34" charset="0"/>
              <a:buChar char="•"/>
            </a:pPr>
            <a:r>
              <a:rPr lang="en-GB" sz="1400" dirty="0">
                <a:solidFill>
                  <a:schemeClr val="bg1">
                    <a:lumMod val="50000"/>
                  </a:schemeClr>
                </a:solidFill>
                <a:latin typeface="Nexa Light" panose="02000000000000000000" pitchFamily="50" charset="0"/>
              </a:rPr>
              <a:t>This tells the ESP32 to output the PWM waveform generated by the channel on the specified pin. Multiple pins can be attached to the same channel, which means they can all output the same PWM signal.</a:t>
            </a:r>
          </a:p>
        </p:txBody>
      </p:sp>
    </p:spTree>
    <p:extLst>
      <p:ext uri="{BB962C8B-B14F-4D97-AF65-F5344CB8AC3E}">
        <p14:creationId xmlns:p14="http://schemas.microsoft.com/office/powerpoint/2010/main" val="298238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623557-5B11-4BD6-6CF8-4FCC5A604177}"/>
              </a:ext>
            </a:extLst>
          </p:cNvPr>
          <p:cNvSpPr>
            <a:spLocks noGrp="1"/>
          </p:cNvSpPr>
          <p:nvPr>
            <p:ph sz="half" idx="1"/>
          </p:nvPr>
        </p:nvSpPr>
        <p:spPr>
          <a:xfrm>
            <a:off x="-4481" y="1591515"/>
            <a:ext cx="5147981" cy="4903694"/>
          </a:xfrm>
        </p:spPr>
        <p:txBody>
          <a:bodyPr>
            <a:normAutofit/>
          </a:bodyPr>
          <a:lstStyle/>
          <a:p>
            <a:pPr marL="0" indent="0">
              <a:lnSpc>
                <a:spcPct val="150000"/>
              </a:lnSpc>
              <a:buNone/>
            </a:pPr>
            <a:r>
              <a:rPr lang="en-GB" sz="1800" b="1" dirty="0">
                <a:solidFill>
                  <a:schemeClr val="bg1">
                    <a:lumMod val="50000"/>
                  </a:schemeClr>
                </a:solidFill>
                <a:latin typeface="Nexa-Bold" panose="01000000000000000000" pitchFamily="2" charset="0"/>
              </a:rPr>
              <a:t>Setting Up a PWM Channel</a:t>
            </a:r>
          </a:p>
          <a:p>
            <a:pPr>
              <a:lnSpc>
                <a:spcPct val="150000"/>
              </a:lnSpc>
            </a:pPr>
            <a:r>
              <a:rPr lang="en-GB" sz="1600" dirty="0">
                <a:solidFill>
                  <a:schemeClr val="bg1">
                    <a:lumMod val="50000"/>
                  </a:schemeClr>
                </a:solidFill>
                <a:latin typeface="Nexa Light" panose="02000000000000000000" pitchFamily="50" charset="0"/>
              </a:rPr>
              <a:t>To use PWM with LEDC on ESP32, follow these steps:</a:t>
            </a:r>
          </a:p>
          <a:p>
            <a:pPr lvl="1">
              <a:lnSpc>
                <a:spcPct val="150000"/>
              </a:lnSpc>
              <a:buFont typeface="+mj-lt"/>
              <a:buAutoNum type="arabicPeriod"/>
            </a:pPr>
            <a:r>
              <a:rPr lang="en-GB" sz="1600" dirty="0">
                <a:solidFill>
                  <a:schemeClr val="bg1">
                    <a:lumMod val="50000"/>
                  </a:schemeClr>
                </a:solidFill>
                <a:latin typeface="Nexa Light" panose="02000000000000000000" pitchFamily="50" charset="0"/>
              </a:rPr>
              <a:t>Select a channel (0 to 15)</a:t>
            </a:r>
          </a:p>
          <a:p>
            <a:pPr lvl="1">
              <a:lnSpc>
                <a:spcPct val="150000"/>
              </a:lnSpc>
              <a:buFont typeface="+mj-lt"/>
              <a:buAutoNum type="arabicPeriod"/>
            </a:pPr>
            <a:r>
              <a:rPr lang="en-GB" sz="1600" dirty="0">
                <a:solidFill>
                  <a:schemeClr val="bg1">
                    <a:lumMod val="50000"/>
                  </a:schemeClr>
                </a:solidFill>
                <a:latin typeface="Nexa Light" panose="02000000000000000000" pitchFamily="50" charset="0"/>
              </a:rPr>
              <a:t>Set the frequency (e.g., 5000 Hz for LED dimming or motor control)</a:t>
            </a:r>
          </a:p>
          <a:p>
            <a:pPr lvl="1">
              <a:lnSpc>
                <a:spcPct val="150000"/>
              </a:lnSpc>
              <a:buFont typeface="+mj-lt"/>
              <a:buAutoNum type="arabicPeriod"/>
            </a:pPr>
            <a:r>
              <a:rPr lang="en-GB" sz="1600" dirty="0">
                <a:solidFill>
                  <a:schemeClr val="bg1">
                    <a:lumMod val="50000"/>
                  </a:schemeClr>
                </a:solidFill>
                <a:latin typeface="Nexa Light" panose="02000000000000000000" pitchFamily="50" charset="0"/>
              </a:rPr>
              <a:t>Set the resolution (typically 8-bit, 10-bit, or 12-bit)</a:t>
            </a:r>
          </a:p>
          <a:p>
            <a:pPr lvl="1">
              <a:lnSpc>
                <a:spcPct val="150000"/>
              </a:lnSpc>
              <a:buFont typeface="+mj-lt"/>
              <a:buAutoNum type="arabicPeriod"/>
            </a:pPr>
            <a:r>
              <a:rPr lang="en-GB" sz="1600" dirty="0">
                <a:solidFill>
                  <a:schemeClr val="bg1">
                    <a:lumMod val="50000"/>
                  </a:schemeClr>
                </a:solidFill>
                <a:latin typeface="Nexa Light" panose="02000000000000000000" pitchFamily="50" charset="0"/>
              </a:rPr>
              <a:t>Attach a GPIO pin or pins to the channel</a:t>
            </a:r>
          </a:p>
          <a:p>
            <a:pPr lvl="1">
              <a:lnSpc>
                <a:spcPct val="150000"/>
              </a:lnSpc>
              <a:buFont typeface="+mj-lt"/>
              <a:buAutoNum type="arabicPeriod"/>
            </a:pPr>
            <a:r>
              <a:rPr lang="en-GB" sz="1600" dirty="0">
                <a:solidFill>
                  <a:schemeClr val="bg1">
                    <a:lumMod val="50000"/>
                  </a:schemeClr>
                </a:solidFill>
                <a:latin typeface="Nexa Light" panose="02000000000000000000" pitchFamily="50" charset="0"/>
              </a:rPr>
              <a:t>Write duty cycle values (0 to max resolution value)</a:t>
            </a:r>
          </a:p>
          <a:p>
            <a:pPr>
              <a:lnSpc>
                <a:spcPct val="150000"/>
              </a:lnSpc>
            </a:pPr>
            <a:endParaRPr lang="en-GB" sz="1500" dirty="0">
              <a:solidFill>
                <a:schemeClr val="bg1">
                  <a:lumMod val="50000"/>
                </a:schemeClr>
              </a:solidFill>
              <a:latin typeface="Nexa Light" panose="02000000000000000000" pitchFamily="50" charset="0"/>
            </a:endParaRPr>
          </a:p>
        </p:txBody>
      </p:sp>
      <p:sp>
        <p:nvSpPr>
          <p:cNvPr id="4" name="Title 3">
            <a:extLst>
              <a:ext uri="{FF2B5EF4-FFF2-40B4-BE49-F238E27FC236}">
                <a16:creationId xmlns:a16="http://schemas.microsoft.com/office/drawing/2014/main" id="{5DFB6A60-B292-9AFA-67F4-BF9326F40FB7}"/>
              </a:ext>
            </a:extLst>
          </p:cNvPr>
          <p:cNvSpPr>
            <a:spLocks noGrp="1"/>
          </p:cNvSpPr>
          <p:nvPr>
            <p:ph type="title"/>
          </p:nvPr>
        </p:nvSpPr>
        <p:spPr/>
        <p:txBody>
          <a:bodyPr/>
          <a:lstStyle/>
          <a:p>
            <a:r>
              <a:rPr lang="en-GB" dirty="0"/>
              <a:t>ESP32 PWM</a:t>
            </a:r>
          </a:p>
        </p:txBody>
      </p:sp>
      <p:sp>
        <p:nvSpPr>
          <p:cNvPr id="6" name="Content Placeholder 5">
            <a:extLst>
              <a:ext uri="{FF2B5EF4-FFF2-40B4-BE49-F238E27FC236}">
                <a16:creationId xmlns:a16="http://schemas.microsoft.com/office/drawing/2014/main" id="{27FC1E3C-3B6A-D716-B42B-41B39E4FAE69}"/>
              </a:ext>
            </a:extLst>
          </p:cNvPr>
          <p:cNvSpPr>
            <a:spLocks noGrp="1"/>
          </p:cNvSpPr>
          <p:nvPr>
            <p:ph sz="half" idx="2"/>
          </p:nvPr>
        </p:nvSpPr>
        <p:spPr>
          <a:xfrm>
            <a:off x="5143500" y="1228725"/>
            <a:ext cx="7048500" cy="5629275"/>
          </a:xfrm>
          <a:solidFill>
            <a:schemeClr val="tx2">
              <a:lumMod val="50000"/>
            </a:schemeClr>
          </a:solidFill>
        </p:spPr>
        <p:txBody>
          <a:bodyPr>
            <a:noAutofit/>
          </a:bodyPr>
          <a:lstStyle/>
          <a:p>
            <a:pPr marL="0" indent="0">
              <a:lnSpc>
                <a:spcPct val="120000"/>
              </a:lnSpc>
              <a:spcBef>
                <a:spcPts val="0"/>
              </a:spcBef>
              <a:buNone/>
            </a:pPr>
            <a:r>
              <a:rPr lang="en-GB" sz="1000" b="0" dirty="0">
                <a:solidFill>
                  <a:srgbClr val="0CA1A6"/>
                </a:solidFill>
                <a:effectLst/>
                <a:latin typeface="Consolas" panose="020B0609020204030204" pitchFamily="49" charset="0"/>
              </a:rPr>
              <a:t>const</a:t>
            </a:r>
            <a:r>
              <a:rPr lang="en-GB" sz="1000" b="0" dirty="0">
                <a:solidFill>
                  <a:srgbClr val="DAE3E3"/>
                </a:solidFill>
                <a:effectLst/>
                <a:latin typeface="Consolas" panose="020B0609020204030204" pitchFamily="49" charset="0"/>
              </a:rPr>
              <a:t> </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 PWM_CHANNEL = </a:t>
            </a:r>
            <a:r>
              <a:rPr lang="en-GB" sz="1000" b="0" dirty="0">
                <a:solidFill>
                  <a:srgbClr val="7FCBCD"/>
                </a:solidFill>
                <a:effectLst/>
                <a:latin typeface="Consolas" panose="020B0609020204030204" pitchFamily="49" charset="0"/>
              </a:rPr>
              <a:t>0</a:t>
            </a:r>
            <a:r>
              <a:rPr lang="en-GB" sz="1000" b="0" dirty="0">
                <a:solidFill>
                  <a:srgbClr val="DAE3E3"/>
                </a:solidFill>
                <a:effectLst/>
                <a:latin typeface="Consolas" panose="020B0609020204030204" pitchFamily="49" charset="0"/>
              </a:rPr>
              <a:t>;</a:t>
            </a:r>
            <a:r>
              <a:rPr lang="en-GB" sz="1000" b="0" dirty="0">
                <a:solidFill>
                  <a:srgbClr val="7F8C8D"/>
                </a:solidFill>
                <a:effectLst/>
                <a:latin typeface="Consolas" panose="020B0609020204030204" pitchFamily="49" charset="0"/>
              </a:rPr>
              <a:t>    // ESP32 has 16 channels which can generate 16 independent waveforms</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r>
              <a:rPr lang="en-GB" sz="1000" b="0" dirty="0">
                <a:solidFill>
                  <a:srgbClr val="0CA1A6"/>
                </a:solidFill>
                <a:effectLst/>
                <a:latin typeface="Consolas" panose="020B0609020204030204" pitchFamily="49" charset="0"/>
              </a:rPr>
              <a:t>const</a:t>
            </a:r>
            <a:r>
              <a:rPr lang="en-GB" sz="1000" b="0" dirty="0">
                <a:solidFill>
                  <a:srgbClr val="DAE3E3"/>
                </a:solidFill>
                <a:effectLst/>
                <a:latin typeface="Consolas" panose="020B0609020204030204" pitchFamily="49" charset="0"/>
              </a:rPr>
              <a:t> </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 PWM_FREQ = </a:t>
            </a:r>
            <a:r>
              <a:rPr lang="en-GB" sz="1000" b="0" dirty="0">
                <a:solidFill>
                  <a:srgbClr val="7FCBCD"/>
                </a:solidFill>
                <a:effectLst/>
                <a:latin typeface="Consolas" panose="020B0609020204030204" pitchFamily="49" charset="0"/>
              </a:rPr>
              <a:t>500</a:t>
            </a:r>
            <a:r>
              <a:rPr lang="en-GB" sz="1000" b="0" dirty="0">
                <a:solidFill>
                  <a:srgbClr val="DAE3E3"/>
                </a:solidFill>
                <a:effectLst/>
                <a:latin typeface="Consolas" panose="020B0609020204030204" pitchFamily="49" charset="0"/>
              </a:rPr>
              <a:t>;</a:t>
            </a:r>
            <a:r>
              <a:rPr lang="en-GB" sz="1000" b="0" dirty="0">
                <a:solidFill>
                  <a:srgbClr val="7F8C8D"/>
                </a:solidFill>
                <a:effectLst/>
                <a:latin typeface="Consolas" panose="020B0609020204030204" pitchFamily="49" charset="0"/>
              </a:rPr>
              <a:t>     // Recall that Arduino Uno is ~490 Hz. Official ESP32 example uses 5,000Hz</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r>
              <a:rPr lang="en-GB" sz="1000" b="0" dirty="0">
                <a:solidFill>
                  <a:srgbClr val="0CA1A6"/>
                </a:solidFill>
                <a:effectLst/>
                <a:latin typeface="Consolas" panose="020B0609020204030204" pitchFamily="49" charset="0"/>
              </a:rPr>
              <a:t>const</a:t>
            </a:r>
            <a:r>
              <a:rPr lang="en-GB" sz="1000" b="0" dirty="0">
                <a:solidFill>
                  <a:srgbClr val="DAE3E3"/>
                </a:solidFill>
                <a:effectLst/>
                <a:latin typeface="Consolas" panose="020B0609020204030204" pitchFamily="49" charset="0"/>
              </a:rPr>
              <a:t> </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 PWM_RESOLUTION = </a:t>
            </a:r>
            <a:r>
              <a:rPr lang="en-GB" sz="1000" b="0" dirty="0">
                <a:solidFill>
                  <a:srgbClr val="7FCBCD"/>
                </a:solidFill>
                <a:effectLst/>
                <a:latin typeface="Consolas" panose="020B0609020204030204" pitchFamily="49" charset="0"/>
              </a:rPr>
              <a:t>8</a:t>
            </a:r>
            <a:r>
              <a:rPr lang="en-GB" sz="1000" b="0" dirty="0">
                <a:solidFill>
                  <a:srgbClr val="DAE3E3"/>
                </a:solidFill>
                <a:effectLst/>
                <a:latin typeface="Consolas" panose="020B0609020204030204" pitchFamily="49" charset="0"/>
              </a:rPr>
              <a:t>;</a:t>
            </a:r>
            <a:r>
              <a:rPr lang="en-GB" sz="1000" b="0" dirty="0">
                <a:solidFill>
                  <a:srgbClr val="7F8C8D"/>
                </a:solidFill>
                <a:effectLst/>
                <a:latin typeface="Consolas" panose="020B0609020204030204" pitchFamily="49" charset="0"/>
              </a:rPr>
              <a:t> // We'll use same resolution as Uno (8 bits, 0-255) but ESP32 can go up to 16 bits </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r>
              <a:rPr lang="en-GB" sz="1000" b="0" dirty="0">
                <a:solidFill>
                  <a:srgbClr val="7F8C8D"/>
                </a:solidFill>
                <a:effectLst/>
                <a:latin typeface="Consolas" panose="020B0609020204030204" pitchFamily="49" charset="0"/>
              </a:rPr>
              <a:t>// The max duty cycle value based on PWM resolution (will be 255 if resolution is 8 bits)</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r>
              <a:rPr lang="en-GB" sz="1000" b="0" dirty="0">
                <a:solidFill>
                  <a:srgbClr val="0CA1A6"/>
                </a:solidFill>
                <a:effectLst/>
                <a:latin typeface="Consolas" panose="020B0609020204030204" pitchFamily="49" charset="0"/>
              </a:rPr>
              <a:t>const</a:t>
            </a:r>
            <a:r>
              <a:rPr lang="en-GB" sz="1000" b="0" dirty="0">
                <a:solidFill>
                  <a:srgbClr val="DAE3E3"/>
                </a:solidFill>
                <a:effectLst/>
                <a:latin typeface="Consolas" panose="020B0609020204030204" pitchFamily="49" charset="0"/>
              </a:rPr>
              <a:t> </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 MAX_DUTY_CYCLE = (</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a:t>
            </a:r>
            <a:r>
              <a:rPr lang="en-GB" sz="1000" b="0" dirty="0">
                <a:solidFill>
                  <a:srgbClr val="F39C12"/>
                </a:solidFill>
                <a:effectLst/>
                <a:latin typeface="Consolas" panose="020B0609020204030204" pitchFamily="49" charset="0"/>
              </a:rPr>
              <a:t>pow</a:t>
            </a:r>
            <a:r>
              <a:rPr lang="en-GB" sz="1000" b="0" dirty="0">
                <a:solidFill>
                  <a:srgbClr val="DAE3E3"/>
                </a:solidFill>
                <a:effectLst/>
                <a:latin typeface="Consolas" panose="020B0609020204030204" pitchFamily="49" charset="0"/>
              </a:rPr>
              <a:t>(</a:t>
            </a:r>
            <a:r>
              <a:rPr lang="en-GB" sz="1000" b="0" dirty="0">
                <a:solidFill>
                  <a:srgbClr val="7FCBCD"/>
                </a:solidFill>
                <a:effectLst/>
                <a:latin typeface="Consolas" panose="020B0609020204030204" pitchFamily="49" charset="0"/>
              </a:rPr>
              <a:t>2</a:t>
            </a:r>
            <a:r>
              <a:rPr lang="en-GB" sz="1000" b="0" dirty="0">
                <a:solidFill>
                  <a:srgbClr val="DAE3E3"/>
                </a:solidFill>
                <a:effectLst/>
                <a:latin typeface="Consolas" panose="020B0609020204030204" pitchFamily="49" charset="0"/>
              </a:rPr>
              <a:t>, PWM_RESOLUTION) - </a:t>
            </a:r>
            <a:r>
              <a:rPr lang="en-GB" sz="1000" b="0" dirty="0">
                <a:solidFill>
                  <a:srgbClr val="7FCBCD"/>
                </a:solidFill>
                <a:effectLst/>
                <a:latin typeface="Consolas" panose="020B0609020204030204" pitchFamily="49" charset="0"/>
              </a:rPr>
              <a:t>1</a:t>
            </a:r>
            <a:r>
              <a:rPr lang="en-GB" sz="1000" b="0" dirty="0">
                <a:solidFill>
                  <a:srgbClr val="DAE3E3"/>
                </a:solidFill>
                <a:effectLst/>
                <a:latin typeface="Consolas" panose="020B0609020204030204" pitchFamily="49" charset="0"/>
              </a:rPr>
              <a:t>); </a:t>
            </a:r>
          </a:p>
          <a:p>
            <a:pPr marL="0" indent="0">
              <a:lnSpc>
                <a:spcPct val="120000"/>
              </a:lnSpc>
              <a:spcBef>
                <a:spcPts val="0"/>
              </a:spcBef>
              <a:buNone/>
            </a:pPr>
            <a:r>
              <a:rPr lang="en-GB" sz="1000" b="0" dirty="0">
                <a:solidFill>
                  <a:srgbClr val="0CA1A6"/>
                </a:solidFill>
                <a:effectLst/>
                <a:latin typeface="Consolas" panose="020B0609020204030204" pitchFamily="49" charset="0"/>
              </a:rPr>
              <a:t>const</a:t>
            </a:r>
            <a:r>
              <a:rPr lang="en-GB" sz="1000" b="0" dirty="0">
                <a:solidFill>
                  <a:srgbClr val="DAE3E3"/>
                </a:solidFill>
                <a:effectLst/>
                <a:latin typeface="Consolas" panose="020B0609020204030204" pitchFamily="49" charset="0"/>
              </a:rPr>
              <a:t> </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 LED_OUTPUT_PIN = </a:t>
            </a:r>
            <a:r>
              <a:rPr lang="en-GB" sz="1000" b="0" dirty="0">
                <a:solidFill>
                  <a:srgbClr val="7FCBCD"/>
                </a:solidFill>
                <a:effectLst/>
                <a:latin typeface="Consolas" panose="020B0609020204030204" pitchFamily="49" charset="0"/>
              </a:rPr>
              <a:t>22</a:t>
            </a:r>
            <a:r>
              <a:rPr lang="en-GB" sz="1000" b="0" dirty="0">
                <a:solidFill>
                  <a:srgbClr val="DAE3E3"/>
                </a:solidFill>
                <a:effectLst/>
                <a:latin typeface="Consolas" panose="020B0609020204030204" pitchFamily="49" charset="0"/>
              </a:rPr>
              <a:t>;</a:t>
            </a:r>
          </a:p>
          <a:p>
            <a:pPr marL="0" indent="0">
              <a:lnSpc>
                <a:spcPct val="120000"/>
              </a:lnSpc>
              <a:spcBef>
                <a:spcPts val="0"/>
              </a:spcBef>
              <a:buNone/>
            </a:pPr>
            <a:r>
              <a:rPr lang="en-GB" sz="1000" b="0" dirty="0">
                <a:solidFill>
                  <a:srgbClr val="0CA1A6"/>
                </a:solidFill>
                <a:effectLst/>
                <a:latin typeface="Consolas" panose="020B0609020204030204" pitchFamily="49" charset="0"/>
              </a:rPr>
              <a:t>const</a:t>
            </a:r>
            <a:r>
              <a:rPr lang="en-GB" sz="1000" b="0" dirty="0">
                <a:solidFill>
                  <a:srgbClr val="DAE3E3"/>
                </a:solidFill>
                <a:effectLst/>
                <a:latin typeface="Consolas" panose="020B0609020204030204" pitchFamily="49" charset="0"/>
              </a:rPr>
              <a:t> </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 DELAY_MS = </a:t>
            </a:r>
            <a:r>
              <a:rPr lang="en-GB" sz="1000" b="0" dirty="0">
                <a:solidFill>
                  <a:srgbClr val="7FCBCD"/>
                </a:solidFill>
                <a:effectLst/>
                <a:latin typeface="Consolas" panose="020B0609020204030204" pitchFamily="49" charset="0"/>
              </a:rPr>
              <a:t>4</a:t>
            </a:r>
            <a:r>
              <a:rPr lang="en-GB" sz="1000" b="0" dirty="0">
                <a:solidFill>
                  <a:srgbClr val="DAE3E3"/>
                </a:solidFill>
                <a:effectLst/>
                <a:latin typeface="Consolas" panose="020B0609020204030204" pitchFamily="49" charset="0"/>
              </a:rPr>
              <a:t>;</a:t>
            </a:r>
            <a:r>
              <a:rPr lang="en-GB" sz="1000" b="0" dirty="0">
                <a:solidFill>
                  <a:srgbClr val="7F8C8D"/>
                </a:solidFill>
                <a:effectLst/>
                <a:latin typeface="Consolas" panose="020B0609020204030204" pitchFamily="49" charset="0"/>
              </a:rPr>
              <a:t>  // delay between fade increments</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br>
              <a:rPr lang="en-GB" sz="1000" b="0" dirty="0">
                <a:solidFill>
                  <a:srgbClr val="DAE3E3"/>
                </a:solidFill>
                <a:effectLst/>
                <a:latin typeface="Consolas" panose="020B0609020204030204" pitchFamily="49" charset="0"/>
              </a:rPr>
            </a:br>
            <a:r>
              <a:rPr lang="en-GB" sz="1000" b="0" dirty="0">
                <a:solidFill>
                  <a:srgbClr val="0CA1A6"/>
                </a:solidFill>
                <a:effectLst/>
                <a:latin typeface="Consolas" panose="020B0609020204030204" pitchFamily="49" charset="0"/>
              </a:rPr>
              <a:t>void</a:t>
            </a: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setup</a:t>
            </a:r>
            <a:r>
              <a:rPr lang="en-GB" sz="1000" b="0" dirty="0">
                <a:solidFill>
                  <a:srgbClr val="DAE3E3"/>
                </a:solidFill>
                <a:effectLst/>
                <a:latin typeface="Consolas" panose="020B0609020204030204" pitchFamily="49" charset="0"/>
              </a:rPr>
              <a:t>() {</a:t>
            </a:r>
            <a:br>
              <a:rPr lang="en-GB" sz="1000" b="0" dirty="0">
                <a:solidFill>
                  <a:srgbClr val="DAE3E3"/>
                </a:solidFill>
                <a:effectLst/>
                <a:latin typeface="Consolas" panose="020B0609020204030204" pitchFamily="49" charset="0"/>
              </a:rPr>
            </a:br>
            <a:r>
              <a:rPr lang="en-GB" sz="1000" b="0" dirty="0">
                <a:solidFill>
                  <a:srgbClr val="7F8C8D"/>
                </a:solidFill>
                <a:effectLst/>
                <a:latin typeface="Consolas" panose="020B0609020204030204" pitchFamily="49" charset="0"/>
              </a:rPr>
              <a:t>// Sets up a channel (0-15), a PWM duty cycle frequency, and a PWM resolution (1 - 16 bits) </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r>
              <a:rPr lang="en-GB" sz="1000" b="0" dirty="0">
                <a:solidFill>
                  <a:srgbClr val="7F8C8D"/>
                </a:solidFill>
                <a:effectLst/>
                <a:latin typeface="Consolas" panose="020B0609020204030204" pitchFamily="49" charset="0"/>
              </a:rPr>
              <a:t>  // </a:t>
            </a:r>
            <a:r>
              <a:rPr lang="en-GB" sz="1000" b="0" dirty="0" err="1">
                <a:solidFill>
                  <a:srgbClr val="7F8C8D"/>
                </a:solidFill>
                <a:effectLst/>
                <a:latin typeface="Consolas" panose="020B0609020204030204" pitchFamily="49" charset="0"/>
              </a:rPr>
              <a:t>ledcSetup</a:t>
            </a:r>
            <a:r>
              <a:rPr lang="en-GB" sz="1000" b="0" dirty="0">
                <a:solidFill>
                  <a:srgbClr val="7F8C8D"/>
                </a:solidFill>
                <a:effectLst/>
                <a:latin typeface="Consolas" panose="020B0609020204030204" pitchFamily="49" charset="0"/>
              </a:rPr>
              <a:t>(uint8_t channel, double </a:t>
            </a:r>
            <a:r>
              <a:rPr lang="en-GB" sz="1000" b="0" dirty="0" err="1">
                <a:solidFill>
                  <a:srgbClr val="7F8C8D"/>
                </a:solidFill>
                <a:effectLst/>
                <a:latin typeface="Consolas" panose="020B0609020204030204" pitchFamily="49" charset="0"/>
              </a:rPr>
              <a:t>freq</a:t>
            </a:r>
            <a:r>
              <a:rPr lang="en-GB" sz="1000" b="0" dirty="0">
                <a:solidFill>
                  <a:srgbClr val="7F8C8D"/>
                </a:solidFill>
                <a:effectLst/>
                <a:latin typeface="Consolas" panose="020B0609020204030204" pitchFamily="49" charset="0"/>
              </a:rPr>
              <a:t>, uint8_t </a:t>
            </a:r>
            <a:r>
              <a:rPr lang="en-GB" sz="1000" b="0" dirty="0" err="1">
                <a:solidFill>
                  <a:srgbClr val="7F8C8D"/>
                </a:solidFill>
                <a:effectLst/>
                <a:latin typeface="Consolas" panose="020B0609020204030204" pitchFamily="49" charset="0"/>
              </a:rPr>
              <a:t>resolution_bits</a:t>
            </a:r>
            <a:r>
              <a:rPr lang="en-GB" sz="1000" b="0" dirty="0">
                <a:solidFill>
                  <a:srgbClr val="7F8C8D"/>
                </a:solidFill>
                <a:effectLst/>
                <a:latin typeface="Consolas" panose="020B0609020204030204" pitchFamily="49" charset="0"/>
              </a:rPr>
              <a:t>);</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r>
              <a:rPr lang="en-GB" sz="1000" b="0" dirty="0">
                <a:solidFill>
                  <a:srgbClr val="DAE3E3"/>
                </a:solidFill>
                <a:effectLst/>
                <a:latin typeface="Consolas" panose="020B0609020204030204" pitchFamily="49" charset="0"/>
              </a:rPr>
              <a:t>  </a:t>
            </a:r>
            <a:r>
              <a:rPr lang="en-GB" sz="1000" b="0" dirty="0" err="1">
                <a:solidFill>
                  <a:srgbClr val="F39C12"/>
                </a:solidFill>
                <a:effectLst/>
                <a:latin typeface="Consolas" panose="020B0609020204030204" pitchFamily="49" charset="0"/>
              </a:rPr>
              <a:t>ledcSetup</a:t>
            </a:r>
            <a:r>
              <a:rPr lang="en-GB" sz="1000" b="0" dirty="0">
                <a:solidFill>
                  <a:srgbClr val="DAE3E3"/>
                </a:solidFill>
                <a:effectLst/>
                <a:latin typeface="Consolas" panose="020B0609020204030204" pitchFamily="49" charset="0"/>
              </a:rPr>
              <a:t>(PWM_CHANNEL, PWM_FREQ, PWM_RESOLUTION);</a:t>
            </a:r>
          </a:p>
          <a:p>
            <a:pPr marL="0" indent="0">
              <a:lnSpc>
                <a:spcPct val="120000"/>
              </a:lnSpc>
              <a:spcBef>
                <a:spcPts val="0"/>
              </a:spcBef>
              <a:buNone/>
            </a:pPr>
            <a:br>
              <a:rPr lang="en-GB" sz="1000" b="0" dirty="0">
                <a:solidFill>
                  <a:srgbClr val="DAE3E3"/>
                </a:solidFill>
                <a:effectLst/>
                <a:latin typeface="Consolas" panose="020B0609020204030204" pitchFamily="49" charset="0"/>
              </a:rPr>
            </a:br>
            <a:r>
              <a:rPr lang="en-GB" sz="1000" b="0" dirty="0">
                <a:solidFill>
                  <a:srgbClr val="7F8C8D"/>
                </a:solidFill>
                <a:effectLst/>
                <a:latin typeface="Consolas" panose="020B0609020204030204" pitchFamily="49" charset="0"/>
              </a:rPr>
              <a:t>  // </a:t>
            </a:r>
            <a:r>
              <a:rPr lang="en-GB" sz="1000" b="0" dirty="0" err="1">
                <a:solidFill>
                  <a:srgbClr val="7F8C8D"/>
                </a:solidFill>
                <a:effectLst/>
                <a:latin typeface="Consolas" panose="020B0609020204030204" pitchFamily="49" charset="0"/>
              </a:rPr>
              <a:t>ledcAttachPin</a:t>
            </a:r>
            <a:r>
              <a:rPr lang="en-GB" sz="1000" b="0" dirty="0">
                <a:solidFill>
                  <a:srgbClr val="7F8C8D"/>
                </a:solidFill>
                <a:effectLst/>
                <a:latin typeface="Consolas" panose="020B0609020204030204" pitchFamily="49" charset="0"/>
              </a:rPr>
              <a:t>(uint8_t pin, uint8_t channel);</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r>
              <a:rPr lang="en-GB" sz="1000" b="0" dirty="0">
                <a:solidFill>
                  <a:srgbClr val="DAE3E3"/>
                </a:solidFill>
                <a:effectLst/>
                <a:latin typeface="Consolas" panose="020B0609020204030204" pitchFamily="49" charset="0"/>
              </a:rPr>
              <a:t>  </a:t>
            </a:r>
            <a:r>
              <a:rPr lang="en-GB" sz="1000" b="0" dirty="0" err="1">
                <a:solidFill>
                  <a:srgbClr val="F39C12"/>
                </a:solidFill>
                <a:effectLst/>
                <a:latin typeface="Consolas" panose="020B0609020204030204" pitchFamily="49" charset="0"/>
              </a:rPr>
              <a:t>ledcAttachPin</a:t>
            </a:r>
            <a:r>
              <a:rPr lang="en-GB" sz="1000" b="0" dirty="0">
                <a:solidFill>
                  <a:srgbClr val="DAE3E3"/>
                </a:solidFill>
                <a:effectLst/>
                <a:latin typeface="Consolas" panose="020B0609020204030204" pitchFamily="49" charset="0"/>
              </a:rPr>
              <a:t>(LED_OUTPUT_PIN, PWM_CHANNEL);</a:t>
            </a:r>
          </a:p>
          <a:p>
            <a:pPr marL="0" indent="0">
              <a:lnSpc>
                <a:spcPct val="120000"/>
              </a:lnSpc>
              <a:spcBef>
                <a:spcPts val="0"/>
              </a:spcBef>
              <a:buNone/>
            </a:pPr>
            <a:r>
              <a:rPr lang="en-GB" sz="1000" b="0" dirty="0">
                <a:solidFill>
                  <a:srgbClr val="DAE3E3"/>
                </a:solidFill>
                <a:effectLst/>
                <a:latin typeface="Consolas" panose="020B0609020204030204" pitchFamily="49" charset="0"/>
              </a:rPr>
              <a:t>}</a:t>
            </a:r>
          </a:p>
          <a:p>
            <a:pPr marL="0" indent="0">
              <a:lnSpc>
                <a:spcPct val="120000"/>
              </a:lnSpc>
              <a:spcBef>
                <a:spcPts val="0"/>
              </a:spcBef>
              <a:buNone/>
            </a:pPr>
            <a:r>
              <a:rPr lang="en-GB" sz="1000" b="0" dirty="0">
                <a:solidFill>
                  <a:srgbClr val="0CA1A6"/>
                </a:solidFill>
                <a:effectLst/>
                <a:latin typeface="Consolas" panose="020B0609020204030204" pitchFamily="49" charset="0"/>
              </a:rPr>
              <a:t>void</a:t>
            </a: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loop</a:t>
            </a:r>
            <a:r>
              <a:rPr lang="en-GB" sz="1000" b="0" dirty="0">
                <a:solidFill>
                  <a:srgbClr val="DAE3E3"/>
                </a:solidFill>
                <a:effectLst/>
                <a:latin typeface="Consolas" panose="020B0609020204030204" pitchFamily="49" charset="0"/>
              </a:rPr>
              <a:t>() {</a:t>
            </a:r>
            <a:br>
              <a:rPr lang="en-GB" sz="1000" b="0" dirty="0">
                <a:solidFill>
                  <a:srgbClr val="DAE3E3"/>
                </a:solidFill>
                <a:effectLst/>
                <a:latin typeface="Consolas" panose="020B0609020204030204" pitchFamily="49" charset="0"/>
              </a:rPr>
            </a:br>
            <a:r>
              <a:rPr lang="en-GB" sz="1000" b="0" dirty="0">
                <a:solidFill>
                  <a:srgbClr val="7F8C8D"/>
                </a:solidFill>
                <a:effectLst/>
                <a:latin typeface="Consolas" panose="020B0609020204030204" pitchFamily="49" charset="0"/>
              </a:rPr>
              <a:t>  // fade up PWM on given channel</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C586C0"/>
                </a:solidFill>
                <a:effectLst/>
                <a:latin typeface="Consolas" panose="020B0609020204030204" pitchFamily="49" charset="0"/>
              </a:rPr>
              <a:t>for</a:t>
            </a:r>
            <a:r>
              <a:rPr lang="en-GB" sz="1000" b="0" dirty="0">
                <a:solidFill>
                  <a:srgbClr val="DAE3E3"/>
                </a:solidFill>
                <a:effectLst/>
                <a:latin typeface="Consolas" panose="020B0609020204030204" pitchFamily="49" charset="0"/>
              </a:rPr>
              <a:t>(</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 </a:t>
            </a:r>
            <a:r>
              <a:rPr lang="en-GB" sz="1000" b="0" dirty="0" err="1">
                <a:solidFill>
                  <a:srgbClr val="DAE3E3"/>
                </a:solidFill>
                <a:effectLst/>
                <a:latin typeface="Consolas" panose="020B0609020204030204" pitchFamily="49" charset="0"/>
              </a:rPr>
              <a:t>dutyCycle</a:t>
            </a:r>
            <a:r>
              <a:rPr lang="en-GB" sz="1000" b="0" dirty="0">
                <a:solidFill>
                  <a:srgbClr val="DAE3E3"/>
                </a:solidFill>
                <a:effectLst/>
                <a:latin typeface="Consolas" panose="020B0609020204030204" pitchFamily="49" charset="0"/>
              </a:rPr>
              <a:t> = </a:t>
            </a:r>
            <a:r>
              <a:rPr lang="en-GB" sz="1000" b="0" dirty="0">
                <a:solidFill>
                  <a:srgbClr val="7FCBCD"/>
                </a:solidFill>
                <a:effectLst/>
                <a:latin typeface="Consolas" panose="020B0609020204030204" pitchFamily="49" charset="0"/>
              </a:rPr>
              <a:t>0</a:t>
            </a:r>
            <a:r>
              <a:rPr lang="en-GB" sz="1000" b="0" dirty="0">
                <a:solidFill>
                  <a:srgbClr val="DAE3E3"/>
                </a:solidFill>
                <a:effectLst/>
                <a:latin typeface="Consolas" panose="020B0609020204030204" pitchFamily="49" charset="0"/>
              </a:rPr>
              <a:t>; </a:t>
            </a:r>
            <a:r>
              <a:rPr lang="en-GB" sz="1000" b="0" dirty="0" err="1">
                <a:solidFill>
                  <a:srgbClr val="DAE3E3"/>
                </a:solidFill>
                <a:effectLst/>
                <a:latin typeface="Consolas" panose="020B0609020204030204" pitchFamily="49" charset="0"/>
              </a:rPr>
              <a:t>dutyCycle</a:t>
            </a:r>
            <a:r>
              <a:rPr lang="en-GB" sz="1000" b="0" dirty="0">
                <a:solidFill>
                  <a:srgbClr val="DAE3E3"/>
                </a:solidFill>
                <a:effectLst/>
                <a:latin typeface="Consolas" panose="020B0609020204030204" pitchFamily="49" charset="0"/>
              </a:rPr>
              <a:t> &lt;= MAX_DUTY_CYCLE; </a:t>
            </a:r>
            <a:r>
              <a:rPr lang="en-GB" sz="1000" b="0" dirty="0" err="1">
                <a:solidFill>
                  <a:srgbClr val="DAE3E3"/>
                </a:solidFill>
                <a:effectLst/>
                <a:latin typeface="Consolas" panose="020B0609020204030204" pitchFamily="49" charset="0"/>
              </a:rPr>
              <a:t>dutyCycle</a:t>
            </a:r>
            <a:r>
              <a:rPr lang="en-GB" sz="1000" b="0" dirty="0">
                <a:solidFill>
                  <a:srgbClr val="DAE3E3"/>
                </a:solidFill>
                <a:effectLst/>
                <a:latin typeface="Consolas" panose="020B0609020204030204" pitchFamily="49" charset="0"/>
              </a:rPr>
              <a:t>++){   </a:t>
            </a:r>
          </a:p>
          <a:p>
            <a:pPr marL="0" indent="0">
              <a:lnSpc>
                <a:spcPct val="120000"/>
              </a:lnSpc>
              <a:spcBef>
                <a:spcPts val="0"/>
              </a:spcBef>
              <a:buNone/>
            </a:pPr>
            <a:r>
              <a:rPr lang="en-GB" sz="1000" b="0" dirty="0">
                <a:solidFill>
                  <a:srgbClr val="DAE3E3"/>
                </a:solidFill>
                <a:effectLst/>
                <a:latin typeface="Consolas" panose="020B0609020204030204" pitchFamily="49" charset="0"/>
              </a:rPr>
              <a:t>    </a:t>
            </a:r>
            <a:r>
              <a:rPr lang="en-GB" sz="1000" b="0" dirty="0" err="1">
                <a:solidFill>
                  <a:srgbClr val="F39C12"/>
                </a:solidFill>
                <a:effectLst/>
                <a:latin typeface="Consolas" panose="020B0609020204030204" pitchFamily="49" charset="0"/>
              </a:rPr>
              <a:t>ledcWrite</a:t>
            </a:r>
            <a:r>
              <a:rPr lang="en-GB" sz="1000" b="0" dirty="0">
                <a:solidFill>
                  <a:srgbClr val="DAE3E3"/>
                </a:solidFill>
                <a:effectLst/>
                <a:latin typeface="Consolas" panose="020B0609020204030204" pitchFamily="49" charset="0"/>
              </a:rPr>
              <a:t>(PWM_CHANNEL, </a:t>
            </a:r>
            <a:r>
              <a:rPr lang="en-GB" sz="1000" b="0" dirty="0" err="1">
                <a:solidFill>
                  <a:srgbClr val="DAE3E3"/>
                </a:solidFill>
                <a:effectLst/>
                <a:latin typeface="Consolas" panose="020B0609020204030204" pitchFamily="49" charset="0"/>
              </a:rPr>
              <a:t>dutyCycle</a:t>
            </a:r>
            <a:r>
              <a:rPr lang="en-GB" sz="1000" b="0" dirty="0">
                <a:solidFill>
                  <a:srgbClr val="DAE3E3"/>
                </a:solidFill>
                <a:effectLst/>
                <a:latin typeface="Consolas" panose="020B0609020204030204" pitchFamily="49" charset="0"/>
              </a:rPr>
              <a:t>);</a:t>
            </a:r>
          </a:p>
          <a:p>
            <a:pPr marL="0" indent="0">
              <a:lnSpc>
                <a:spcPct val="12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delay</a:t>
            </a:r>
            <a:r>
              <a:rPr lang="en-GB" sz="1000" b="0" dirty="0">
                <a:solidFill>
                  <a:srgbClr val="DAE3E3"/>
                </a:solidFill>
                <a:effectLst/>
                <a:latin typeface="Consolas" panose="020B0609020204030204" pitchFamily="49" charset="0"/>
              </a:rPr>
              <a:t>(DELAY_MS);</a:t>
            </a:r>
          </a:p>
          <a:p>
            <a:pPr marL="0" indent="0">
              <a:lnSpc>
                <a:spcPct val="120000"/>
              </a:lnSpc>
              <a:spcBef>
                <a:spcPts val="0"/>
              </a:spcBef>
              <a:buNone/>
            </a:pPr>
            <a:r>
              <a:rPr lang="en-GB" sz="1000" b="0" dirty="0">
                <a:solidFill>
                  <a:srgbClr val="DAE3E3"/>
                </a:solidFill>
                <a:effectLst/>
                <a:latin typeface="Consolas" panose="020B0609020204030204" pitchFamily="49" charset="0"/>
              </a:rPr>
              <a:t>  }</a:t>
            </a:r>
            <a:br>
              <a:rPr lang="en-GB" sz="1000" b="0" dirty="0">
                <a:solidFill>
                  <a:srgbClr val="DAE3E3"/>
                </a:solidFill>
                <a:effectLst/>
                <a:latin typeface="Consolas" panose="020B0609020204030204" pitchFamily="49" charset="0"/>
              </a:rPr>
            </a:br>
            <a:r>
              <a:rPr lang="en-GB" sz="1000" b="0" dirty="0">
                <a:solidFill>
                  <a:srgbClr val="7F8C8D"/>
                </a:solidFill>
                <a:effectLst/>
                <a:latin typeface="Consolas" panose="020B0609020204030204" pitchFamily="49" charset="0"/>
              </a:rPr>
              <a:t>  // fade down PWM on given channel</a:t>
            </a:r>
            <a:endParaRPr lang="en-GB" sz="1000" b="0" dirty="0">
              <a:solidFill>
                <a:srgbClr val="DAE3E3"/>
              </a:solidFill>
              <a:effectLst/>
              <a:latin typeface="Consolas" panose="020B0609020204030204" pitchFamily="49" charset="0"/>
            </a:endParaRPr>
          </a:p>
          <a:p>
            <a:pPr marL="0" indent="0">
              <a:lnSpc>
                <a:spcPct val="12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C586C0"/>
                </a:solidFill>
                <a:effectLst/>
                <a:latin typeface="Consolas" panose="020B0609020204030204" pitchFamily="49" charset="0"/>
              </a:rPr>
              <a:t>for</a:t>
            </a:r>
            <a:r>
              <a:rPr lang="en-GB" sz="1000" b="0" dirty="0">
                <a:solidFill>
                  <a:srgbClr val="DAE3E3"/>
                </a:solidFill>
                <a:effectLst/>
                <a:latin typeface="Consolas" panose="020B0609020204030204" pitchFamily="49" charset="0"/>
              </a:rPr>
              <a:t>(</a:t>
            </a:r>
            <a:r>
              <a:rPr lang="en-GB" sz="1000" b="0" dirty="0">
                <a:solidFill>
                  <a:srgbClr val="0CA1A6"/>
                </a:solidFill>
                <a:effectLst/>
                <a:latin typeface="Consolas" panose="020B0609020204030204" pitchFamily="49" charset="0"/>
              </a:rPr>
              <a:t>int</a:t>
            </a:r>
            <a:r>
              <a:rPr lang="en-GB" sz="1000" b="0" dirty="0">
                <a:solidFill>
                  <a:srgbClr val="DAE3E3"/>
                </a:solidFill>
                <a:effectLst/>
                <a:latin typeface="Consolas" panose="020B0609020204030204" pitchFamily="49" charset="0"/>
              </a:rPr>
              <a:t> </a:t>
            </a:r>
            <a:r>
              <a:rPr lang="en-GB" sz="1000" b="0" dirty="0" err="1">
                <a:solidFill>
                  <a:srgbClr val="DAE3E3"/>
                </a:solidFill>
                <a:effectLst/>
                <a:latin typeface="Consolas" panose="020B0609020204030204" pitchFamily="49" charset="0"/>
              </a:rPr>
              <a:t>dutyCycle</a:t>
            </a:r>
            <a:r>
              <a:rPr lang="en-GB" sz="1000" b="0" dirty="0">
                <a:solidFill>
                  <a:srgbClr val="DAE3E3"/>
                </a:solidFill>
                <a:effectLst/>
                <a:latin typeface="Consolas" panose="020B0609020204030204" pitchFamily="49" charset="0"/>
              </a:rPr>
              <a:t> = MAX_DUTY_CYCLE; </a:t>
            </a:r>
            <a:r>
              <a:rPr lang="en-GB" sz="1000" b="0" dirty="0" err="1">
                <a:solidFill>
                  <a:srgbClr val="DAE3E3"/>
                </a:solidFill>
                <a:effectLst/>
                <a:latin typeface="Consolas" panose="020B0609020204030204" pitchFamily="49" charset="0"/>
              </a:rPr>
              <a:t>dutyCycle</a:t>
            </a:r>
            <a:r>
              <a:rPr lang="en-GB" sz="1000" b="0" dirty="0">
                <a:solidFill>
                  <a:srgbClr val="DAE3E3"/>
                </a:solidFill>
                <a:effectLst/>
                <a:latin typeface="Consolas" panose="020B0609020204030204" pitchFamily="49" charset="0"/>
              </a:rPr>
              <a:t> &gt;= </a:t>
            </a:r>
            <a:r>
              <a:rPr lang="en-GB" sz="1000" b="0" dirty="0">
                <a:solidFill>
                  <a:srgbClr val="7FCBCD"/>
                </a:solidFill>
                <a:effectLst/>
                <a:latin typeface="Consolas" panose="020B0609020204030204" pitchFamily="49" charset="0"/>
              </a:rPr>
              <a:t>0</a:t>
            </a:r>
            <a:r>
              <a:rPr lang="en-GB" sz="1000" b="0" dirty="0">
                <a:solidFill>
                  <a:srgbClr val="DAE3E3"/>
                </a:solidFill>
                <a:effectLst/>
                <a:latin typeface="Consolas" panose="020B0609020204030204" pitchFamily="49" charset="0"/>
              </a:rPr>
              <a:t>; </a:t>
            </a:r>
            <a:r>
              <a:rPr lang="en-GB" sz="1000" b="0" dirty="0" err="1">
                <a:solidFill>
                  <a:srgbClr val="DAE3E3"/>
                </a:solidFill>
                <a:effectLst/>
                <a:latin typeface="Consolas" panose="020B0609020204030204" pitchFamily="49" charset="0"/>
              </a:rPr>
              <a:t>dutyCycle</a:t>
            </a:r>
            <a:r>
              <a:rPr lang="en-GB" sz="1000" b="0" dirty="0">
                <a:solidFill>
                  <a:srgbClr val="DAE3E3"/>
                </a:solidFill>
                <a:effectLst/>
                <a:latin typeface="Consolas" panose="020B0609020204030204" pitchFamily="49" charset="0"/>
              </a:rPr>
              <a:t>--){</a:t>
            </a:r>
          </a:p>
          <a:p>
            <a:pPr marL="0" indent="0">
              <a:lnSpc>
                <a:spcPct val="120000"/>
              </a:lnSpc>
              <a:spcBef>
                <a:spcPts val="0"/>
              </a:spcBef>
              <a:buNone/>
            </a:pPr>
            <a:r>
              <a:rPr lang="en-GB" sz="1000" b="0" dirty="0">
                <a:solidFill>
                  <a:srgbClr val="DAE3E3"/>
                </a:solidFill>
                <a:effectLst/>
                <a:latin typeface="Consolas" panose="020B0609020204030204" pitchFamily="49" charset="0"/>
              </a:rPr>
              <a:t>    </a:t>
            </a:r>
            <a:r>
              <a:rPr lang="en-GB" sz="1000" b="0" dirty="0" err="1">
                <a:solidFill>
                  <a:srgbClr val="F39C12"/>
                </a:solidFill>
                <a:effectLst/>
                <a:latin typeface="Consolas" panose="020B0609020204030204" pitchFamily="49" charset="0"/>
              </a:rPr>
              <a:t>ledcWrite</a:t>
            </a:r>
            <a:r>
              <a:rPr lang="en-GB" sz="1000" b="0" dirty="0">
                <a:solidFill>
                  <a:srgbClr val="DAE3E3"/>
                </a:solidFill>
                <a:effectLst/>
                <a:latin typeface="Consolas" panose="020B0609020204030204" pitchFamily="49" charset="0"/>
              </a:rPr>
              <a:t>(PWM_CHANNEL, </a:t>
            </a:r>
            <a:r>
              <a:rPr lang="en-GB" sz="1000" b="0" dirty="0" err="1">
                <a:solidFill>
                  <a:srgbClr val="DAE3E3"/>
                </a:solidFill>
                <a:effectLst/>
                <a:latin typeface="Consolas" panose="020B0609020204030204" pitchFamily="49" charset="0"/>
              </a:rPr>
              <a:t>dutyCycle</a:t>
            </a:r>
            <a:r>
              <a:rPr lang="en-GB" sz="1000" b="0" dirty="0">
                <a:solidFill>
                  <a:srgbClr val="DAE3E3"/>
                </a:solidFill>
                <a:effectLst/>
                <a:latin typeface="Consolas" panose="020B0609020204030204" pitchFamily="49" charset="0"/>
              </a:rPr>
              <a:t>);   </a:t>
            </a:r>
          </a:p>
          <a:p>
            <a:pPr marL="0" indent="0">
              <a:lnSpc>
                <a:spcPct val="120000"/>
              </a:lnSpc>
              <a:spcBef>
                <a:spcPts val="0"/>
              </a:spcBef>
              <a:buNone/>
            </a:pPr>
            <a:r>
              <a:rPr lang="en-GB" sz="1000" b="0" dirty="0">
                <a:solidFill>
                  <a:srgbClr val="DAE3E3"/>
                </a:solidFill>
                <a:effectLst/>
                <a:latin typeface="Consolas" panose="020B0609020204030204" pitchFamily="49" charset="0"/>
              </a:rPr>
              <a:t>    </a:t>
            </a:r>
            <a:r>
              <a:rPr lang="en-GB" sz="1000" b="0" dirty="0">
                <a:solidFill>
                  <a:srgbClr val="F39C12"/>
                </a:solidFill>
                <a:effectLst/>
                <a:latin typeface="Consolas" panose="020B0609020204030204" pitchFamily="49" charset="0"/>
              </a:rPr>
              <a:t>delay</a:t>
            </a:r>
            <a:r>
              <a:rPr lang="en-GB" sz="1000" b="0" dirty="0">
                <a:solidFill>
                  <a:srgbClr val="DAE3E3"/>
                </a:solidFill>
                <a:effectLst/>
                <a:latin typeface="Consolas" panose="020B0609020204030204" pitchFamily="49" charset="0"/>
              </a:rPr>
              <a:t>(DELAY_MS);</a:t>
            </a:r>
          </a:p>
          <a:p>
            <a:pPr marL="0" indent="0">
              <a:lnSpc>
                <a:spcPct val="120000"/>
              </a:lnSpc>
              <a:spcBef>
                <a:spcPts val="0"/>
              </a:spcBef>
              <a:buNone/>
            </a:pPr>
            <a:r>
              <a:rPr lang="en-GB" sz="1000" b="0" dirty="0">
                <a:solidFill>
                  <a:srgbClr val="DAE3E3"/>
                </a:solidFill>
                <a:effectLst/>
                <a:latin typeface="Consolas" panose="020B0609020204030204" pitchFamily="49" charset="0"/>
              </a:rPr>
              <a:t>  }</a:t>
            </a:r>
          </a:p>
          <a:p>
            <a:pPr marL="0" indent="0">
              <a:lnSpc>
                <a:spcPct val="120000"/>
              </a:lnSpc>
              <a:spcBef>
                <a:spcPts val="0"/>
              </a:spcBef>
              <a:buNone/>
            </a:pPr>
            <a:r>
              <a:rPr lang="en-GB" sz="1000" b="0" dirty="0">
                <a:solidFill>
                  <a:srgbClr val="DAE3E3"/>
                </a:solidFill>
                <a:effectLst/>
                <a:latin typeface="Consolas" panose="020B0609020204030204" pitchFamily="49" charset="0"/>
              </a:rPr>
              <a:t>}</a:t>
            </a:r>
            <a:endParaRPr lang="en-GB" sz="1000" dirty="0"/>
          </a:p>
        </p:txBody>
      </p:sp>
    </p:spTree>
    <p:extLst>
      <p:ext uri="{BB962C8B-B14F-4D97-AF65-F5344CB8AC3E}">
        <p14:creationId xmlns:p14="http://schemas.microsoft.com/office/powerpoint/2010/main" val="1271497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099AD-34D0-D08F-5938-F93CA2261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636B9-0E17-65F3-1423-FC60C4AC2BAD}"/>
              </a:ext>
            </a:extLst>
          </p:cNvPr>
          <p:cNvSpPr>
            <a:spLocks noGrp="1"/>
          </p:cNvSpPr>
          <p:nvPr>
            <p:ph type="title"/>
          </p:nvPr>
        </p:nvSpPr>
        <p:spPr/>
        <p:txBody>
          <a:bodyPr/>
          <a:lstStyle/>
          <a:p>
            <a:r>
              <a:rPr lang="en-GB" dirty="0"/>
              <a:t>Hackerboard Pinout</a:t>
            </a:r>
          </a:p>
        </p:txBody>
      </p:sp>
      <p:pic>
        <p:nvPicPr>
          <p:cNvPr id="4" name="Picture 3" descr="A computer circuit board with many colored wires&#10;&#10;Description automatically generated">
            <a:extLst>
              <a:ext uri="{FF2B5EF4-FFF2-40B4-BE49-F238E27FC236}">
                <a16:creationId xmlns:a16="http://schemas.microsoft.com/office/drawing/2014/main" id="{5885DE40-FE89-F334-844B-5617A05A8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437" y="1371600"/>
            <a:ext cx="7786314" cy="5219700"/>
          </a:xfrm>
          <a:prstGeom prst="rect">
            <a:avLst/>
          </a:prstGeom>
        </p:spPr>
      </p:pic>
    </p:spTree>
    <p:extLst>
      <p:ext uri="{BB962C8B-B14F-4D97-AF65-F5344CB8AC3E}">
        <p14:creationId xmlns:p14="http://schemas.microsoft.com/office/powerpoint/2010/main" val="75426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B6B3-C5B0-B715-CAF7-AFEC3FB91412}"/>
              </a:ext>
            </a:extLst>
          </p:cNvPr>
          <p:cNvSpPr>
            <a:spLocks noGrp="1"/>
          </p:cNvSpPr>
          <p:nvPr>
            <p:ph type="ctrTitle"/>
          </p:nvPr>
        </p:nvSpPr>
        <p:spPr/>
        <p:txBody>
          <a:bodyPr/>
          <a:lstStyle/>
          <a:p>
            <a:r>
              <a:rPr lang="en-GB" dirty="0"/>
              <a:t>Interrupts</a:t>
            </a:r>
          </a:p>
        </p:txBody>
      </p:sp>
      <p:sp>
        <p:nvSpPr>
          <p:cNvPr id="3" name="Subtitle 2">
            <a:extLst>
              <a:ext uri="{FF2B5EF4-FFF2-40B4-BE49-F238E27FC236}">
                <a16:creationId xmlns:a16="http://schemas.microsoft.com/office/drawing/2014/main" id="{D77CD3D1-CCB7-7CFA-4F9F-AE7D683C79C9}"/>
              </a:ext>
            </a:extLst>
          </p:cNvPr>
          <p:cNvSpPr>
            <a:spLocks noGrp="1"/>
          </p:cNvSpPr>
          <p:nvPr>
            <p:ph type="subTitle" idx="1"/>
          </p:nvPr>
        </p:nvSpPr>
        <p:spPr/>
        <p:txBody>
          <a:bodyPr/>
          <a:lstStyle/>
          <a:p>
            <a:r>
              <a:rPr lang="en-GB" dirty="0"/>
              <a:t>Hackerboard / ESP32</a:t>
            </a:r>
          </a:p>
        </p:txBody>
      </p:sp>
    </p:spTree>
    <p:extLst>
      <p:ext uri="{BB962C8B-B14F-4D97-AF65-F5344CB8AC3E}">
        <p14:creationId xmlns:p14="http://schemas.microsoft.com/office/powerpoint/2010/main" val="1759647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FFA94-E00C-1728-FB16-07CEFE71F0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3E53FF-F321-B736-EA33-63E2B47BE15B}"/>
              </a:ext>
            </a:extLst>
          </p:cNvPr>
          <p:cNvSpPr>
            <a:spLocks noGrp="1"/>
          </p:cNvSpPr>
          <p:nvPr>
            <p:ph type="title"/>
          </p:nvPr>
        </p:nvSpPr>
        <p:spPr/>
        <p:txBody>
          <a:bodyPr/>
          <a:lstStyle/>
          <a:p>
            <a:r>
              <a:rPr lang="en-US" dirty="0"/>
              <a:t>ESP32 Pinout</a:t>
            </a:r>
          </a:p>
        </p:txBody>
      </p:sp>
      <p:pic>
        <p:nvPicPr>
          <p:cNvPr id="6146" name="Picture 2" descr="ESP32 Wroom pinout uPesy">
            <a:extLst>
              <a:ext uri="{FF2B5EF4-FFF2-40B4-BE49-F238E27FC236}">
                <a16:creationId xmlns:a16="http://schemas.microsoft.com/office/drawing/2014/main" id="{43893C37-224B-0808-1EB6-D76B2A802F6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298719" y="1720850"/>
            <a:ext cx="89217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298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23AEBC-C927-DBB3-29B0-EBE079DDF96A}"/>
              </a:ext>
            </a:extLst>
          </p:cNvPr>
          <p:cNvSpPr>
            <a:spLocks noGrp="1"/>
          </p:cNvSpPr>
          <p:nvPr>
            <p:ph sz="half" idx="1"/>
          </p:nvPr>
        </p:nvSpPr>
        <p:spPr/>
        <p:txBody>
          <a:bodyPr>
            <a:normAutofit/>
          </a:bodyPr>
          <a:lstStyle/>
          <a:p>
            <a:pPr marL="457200" lvl="1" indent="-457200">
              <a:lnSpc>
                <a:spcPct val="170000"/>
              </a:lnSpc>
              <a:buNone/>
            </a:pPr>
            <a:r>
              <a:rPr lang="en-GB" sz="1600" b="1" i="0" dirty="0">
                <a:solidFill>
                  <a:schemeClr val="bg1">
                    <a:lumMod val="50000"/>
                  </a:schemeClr>
                </a:solidFill>
                <a:effectLst/>
                <a:latin typeface="Nexa-Bold" panose="01000000000000000000" pitchFamily="2" charset="0"/>
              </a:rPr>
              <a:t>Interrupts</a:t>
            </a:r>
            <a:endParaRPr lang="en-GB" sz="1600" b="0" i="0" dirty="0">
              <a:solidFill>
                <a:schemeClr val="bg1">
                  <a:lumMod val="50000"/>
                </a:schemeClr>
              </a:solidFill>
              <a:effectLst/>
              <a:latin typeface="Nexa Light" panose="02000000000000000000" pitchFamily="50" charset="0"/>
            </a:endParaRPr>
          </a:p>
          <a:p>
            <a:pPr marL="268288" lvl="1" indent="-268288" algn="l">
              <a:lnSpc>
                <a:spcPct val="170000"/>
              </a:lnSpc>
              <a:buFont typeface="Arial" panose="020B0604020202020204" pitchFamily="34" charset="0"/>
              <a:buChar char="•"/>
            </a:pPr>
            <a:r>
              <a:rPr lang="en-GB" sz="1400" b="0" i="0" dirty="0">
                <a:solidFill>
                  <a:schemeClr val="bg1">
                    <a:lumMod val="50000"/>
                  </a:schemeClr>
                </a:solidFill>
                <a:effectLst/>
                <a:latin typeface="Nexa Light" panose="02000000000000000000" pitchFamily="50" charset="0"/>
              </a:rPr>
              <a:t>Interrupts are signals that temporarily pause the main program to handle specific events.</a:t>
            </a:r>
          </a:p>
          <a:p>
            <a:pPr marL="268288" lvl="1" indent="-268288" algn="l">
              <a:lnSpc>
                <a:spcPct val="170000"/>
              </a:lnSpc>
              <a:buFont typeface="Arial" panose="020B0604020202020204" pitchFamily="34" charset="0"/>
              <a:buChar char="•"/>
            </a:pPr>
            <a:r>
              <a:rPr lang="en-GB" sz="1400" dirty="0">
                <a:solidFill>
                  <a:schemeClr val="bg1">
                    <a:lumMod val="50000"/>
                  </a:schemeClr>
                </a:solidFill>
                <a:latin typeface="Nexa Light" panose="02000000000000000000" pitchFamily="50" charset="0"/>
              </a:rPr>
              <a:t>Such signals can come from external hardware or internal processes to the MCU.</a:t>
            </a:r>
            <a:endParaRPr lang="en-GB" sz="1400" b="0" i="0" dirty="0">
              <a:solidFill>
                <a:schemeClr val="bg1">
                  <a:lumMod val="50000"/>
                </a:schemeClr>
              </a:solidFill>
              <a:effectLst/>
              <a:latin typeface="Nexa Light" panose="02000000000000000000" pitchFamily="50" charset="0"/>
            </a:endParaRPr>
          </a:p>
          <a:p>
            <a:pPr marL="268288" lvl="1" indent="-268288" algn="l">
              <a:lnSpc>
                <a:spcPct val="170000"/>
              </a:lnSpc>
              <a:buFont typeface="Arial" panose="020B0604020202020204" pitchFamily="34" charset="0"/>
              <a:buChar char="•"/>
            </a:pPr>
            <a:r>
              <a:rPr lang="en-GB" sz="1400" dirty="0">
                <a:solidFill>
                  <a:schemeClr val="bg1">
                    <a:lumMod val="50000"/>
                  </a:schemeClr>
                </a:solidFill>
                <a:latin typeface="Nexa Light" panose="02000000000000000000" pitchFamily="50" charset="0"/>
              </a:rPr>
              <a:t>These signals are typically called triggers.</a:t>
            </a:r>
            <a:endParaRPr lang="en-GB" sz="1400" b="0" i="0" dirty="0">
              <a:solidFill>
                <a:schemeClr val="bg1">
                  <a:lumMod val="50000"/>
                </a:schemeClr>
              </a:solidFill>
              <a:effectLst/>
              <a:latin typeface="Nexa Light" panose="02000000000000000000" pitchFamily="50" charset="0"/>
            </a:endParaRPr>
          </a:p>
          <a:p>
            <a:pPr marL="268288" lvl="1" indent="-268288" algn="l">
              <a:lnSpc>
                <a:spcPct val="170000"/>
              </a:lnSpc>
              <a:buFont typeface="Arial" panose="020B0604020202020204" pitchFamily="34" charset="0"/>
              <a:buChar char="•"/>
            </a:pPr>
            <a:r>
              <a:rPr lang="en-GB" sz="1400" b="0" i="0" dirty="0">
                <a:solidFill>
                  <a:schemeClr val="bg1">
                    <a:lumMod val="50000"/>
                  </a:schemeClr>
                </a:solidFill>
                <a:effectLst/>
                <a:latin typeface="Nexa Light" panose="02000000000000000000" pitchFamily="50" charset="0"/>
              </a:rPr>
              <a:t>Interrupts allow the microcontroller to respond immediately when an event occurs.</a:t>
            </a:r>
          </a:p>
          <a:p>
            <a:endParaRPr lang="en-GB" dirty="0"/>
          </a:p>
        </p:txBody>
      </p:sp>
      <p:pic>
        <p:nvPicPr>
          <p:cNvPr id="5" name="Content Placeholder 4">
            <a:extLst>
              <a:ext uri="{FF2B5EF4-FFF2-40B4-BE49-F238E27FC236}">
                <a16:creationId xmlns:a16="http://schemas.microsoft.com/office/drawing/2014/main" id="{7392FD96-5488-1538-0F99-B33FA432F040}"/>
              </a:ext>
            </a:extLst>
          </p:cNvPr>
          <p:cNvPicPr>
            <a:picLocks noGrp="1" noChangeAspect="1"/>
          </p:cNvPicPr>
          <p:nvPr>
            <p:ph sz="half" idx="2"/>
          </p:nvPr>
        </p:nvPicPr>
        <p:blipFill>
          <a:blip r:embed="rId2"/>
          <a:stretch>
            <a:fillRect/>
          </a:stretch>
        </p:blipFill>
        <p:spPr>
          <a:xfrm>
            <a:off x="6172200" y="2710755"/>
            <a:ext cx="5181600" cy="2581078"/>
          </a:xfrm>
          <a:prstGeom prst="rect">
            <a:avLst/>
          </a:prstGeom>
        </p:spPr>
      </p:pic>
      <p:sp>
        <p:nvSpPr>
          <p:cNvPr id="4" name="Title 3">
            <a:extLst>
              <a:ext uri="{FF2B5EF4-FFF2-40B4-BE49-F238E27FC236}">
                <a16:creationId xmlns:a16="http://schemas.microsoft.com/office/drawing/2014/main" id="{12A34AE0-1688-AB86-9657-66C5A1B84357}"/>
              </a:ext>
            </a:extLst>
          </p:cNvPr>
          <p:cNvSpPr>
            <a:spLocks noGrp="1"/>
          </p:cNvSpPr>
          <p:nvPr>
            <p:ph type="title"/>
          </p:nvPr>
        </p:nvSpPr>
        <p:spPr/>
        <p:txBody>
          <a:bodyPr/>
          <a:lstStyle/>
          <a:p>
            <a:r>
              <a:rPr lang="en-GB" dirty="0"/>
              <a:t>Interrupts</a:t>
            </a:r>
          </a:p>
        </p:txBody>
      </p:sp>
    </p:spTree>
    <p:extLst>
      <p:ext uri="{BB962C8B-B14F-4D97-AF65-F5344CB8AC3E}">
        <p14:creationId xmlns:p14="http://schemas.microsoft.com/office/powerpoint/2010/main" val="1053676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23AEBC-C927-DBB3-29B0-EBE079DDF96A}"/>
              </a:ext>
            </a:extLst>
          </p:cNvPr>
          <p:cNvSpPr>
            <a:spLocks noGrp="1"/>
          </p:cNvSpPr>
          <p:nvPr>
            <p:ph sz="half" idx="1"/>
          </p:nvPr>
        </p:nvSpPr>
        <p:spPr>
          <a:xfrm>
            <a:off x="217600" y="1825625"/>
            <a:ext cx="5181600" cy="4351338"/>
          </a:xfrm>
        </p:spPr>
        <p:txBody>
          <a:bodyPr>
            <a:normAutofit fontScale="92500"/>
          </a:bodyPr>
          <a:lstStyle/>
          <a:p>
            <a:pPr marL="0" indent="0" algn="l">
              <a:lnSpc>
                <a:spcPct val="170000"/>
              </a:lnSpc>
              <a:buNone/>
            </a:pPr>
            <a:r>
              <a:rPr lang="en-GB" sz="1600" b="1" i="0" dirty="0">
                <a:solidFill>
                  <a:schemeClr val="bg1">
                    <a:lumMod val="50000"/>
                  </a:schemeClr>
                </a:solidFill>
                <a:effectLst/>
                <a:latin typeface="Nexa-Bold" panose="01000000000000000000" pitchFamily="2" charset="0"/>
              </a:rPr>
              <a:t>Advantages of Interrupts</a:t>
            </a:r>
            <a:endParaRPr lang="en-GB" sz="1600" b="0" i="0" dirty="0">
              <a:solidFill>
                <a:schemeClr val="bg1">
                  <a:lumMod val="50000"/>
                </a:schemeClr>
              </a:solidFill>
              <a:effectLst/>
              <a:latin typeface="Nexa-Bold" panose="01000000000000000000" pitchFamily="2" charset="0"/>
            </a:endParaRPr>
          </a:p>
          <a:p>
            <a:pPr marL="179388" lvl="1" indent="-179388" algn="l">
              <a:lnSpc>
                <a:spcPct val="170000"/>
              </a:lnSpc>
              <a:buFont typeface="Arial" panose="020B0604020202020204" pitchFamily="34" charset="0"/>
              <a:buChar char="•"/>
            </a:pPr>
            <a:r>
              <a:rPr lang="en-GB" sz="1400" b="0" i="0" dirty="0">
                <a:solidFill>
                  <a:schemeClr val="bg1">
                    <a:lumMod val="50000"/>
                  </a:schemeClr>
                </a:solidFill>
                <a:effectLst/>
                <a:latin typeface="Nexa Light" panose="02000000000000000000" pitchFamily="50" charset="0"/>
              </a:rPr>
              <a:t>Multitasking capability: Handle multiple tasks simultaneously.</a:t>
            </a:r>
          </a:p>
          <a:p>
            <a:pPr marL="179388" lvl="1" indent="-179388" algn="l">
              <a:lnSpc>
                <a:spcPct val="170000"/>
              </a:lnSpc>
              <a:buFont typeface="Arial" panose="020B0604020202020204" pitchFamily="34" charset="0"/>
              <a:buChar char="•"/>
            </a:pPr>
            <a:r>
              <a:rPr lang="en-GB" sz="1400" b="0" i="0" dirty="0">
                <a:solidFill>
                  <a:schemeClr val="bg1">
                    <a:lumMod val="50000"/>
                  </a:schemeClr>
                </a:solidFill>
                <a:effectLst/>
                <a:latin typeface="Nexa Light" panose="02000000000000000000" pitchFamily="50" charset="0"/>
              </a:rPr>
              <a:t>Faster response time: Immediate action upon event detection.</a:t>
            </a:r>
          </a:p>
          <a:p>
            <a:pPr marL="179388" lvl="1" indent="-179388" algn="l">
              <a:lnSpc>
                <a:spcPct val="170000"/>
              </a:lnSpc>
              <a:buFont typeface="Arial" panose="020B0604020202020204" pitchFamily="34" charset="0"/>
              <a:buChar char="•"/>
            </a:pPr>
            <a:r>
              <a:rPr lang="en-GB" sz="1400" b="0" i="0" dirty="0">
                <a:solidFill>
                  <a:schemeClr val="bg1">
                    <a:lumMod val="50000"/>
                  </a:schemeClr>
                </a:solidFill>
                <a:effectLst/>
                <a:latin typeface="Nexa Light" panose="02000000000000000000" pitchFamily="50" charset="0"/>
              </a:rPr>
              <a:t>Lower power consumption: The microcontroller can sleep between interrupts.</a:t>
            </a:r>
          </a:p>
          <a:p>
            <a:pPr marL="179388" lvl="1" indent="-179388">
              <a:lnSpc>
                <a:spcPct val="180000"/>
              </a:lnSpc>
            </a:pPr>
            <a:r>
              <a:rPr lang="en-GB" sz="1400" dirty="0">
                <a:solidFill>
                  <a:schemeClr val="bg1">
                    <a:lumMod val="50000"/>
                  </a:schemeClr>
                </a:solidFill>
                <a:latin typeface="Nexa Light" panose="02000000000000000000" pitchFamily="50" charset="0"/>
              </a:rPr>
              <a:t>Precise timing: Ideal for time-critical tasks.</a:t>
            </a:r>
          </a:p>
          <a:p>
            <a:pPr marL="179388" lvl="1" indent="-179388">
              <a:lnSpc>
                <a:spcPct val="180000"/>
              </a:lnSpc>
            </a:pPr>
            <a:r>
              <a:rPr lang="en-GB" sz="1400" dirty="0">
                <a:solidFill>
                  <a:schemeClr val="bg1">
                    <a:lumMod val="50000"/>
                  </a:schemeClr>
                </a:solidFill>
                <a:latin typeface="Nexa Light" panose="02000000000000000000" pitchFamily="50" charset="0"/>
              </a:rPr>
              <a:t>Simplified code: No need for constant event checking.</a:t>
            </a:r>
          </a:p>
          <a:p>
            <a:pPr marL="179388" lvl="1" indent="-179388">
              <a:lnSpc>
                <a:spcPct val="170000"/>
              </a:lnSpc>
            </a:pPr>
            <a:r>
              <a:rPr lang="en-GB" sz="1400" dirty="0">
                <a:solidFill>
                  <a:schemeClr val="bg1">
                    <a:lumMod val="50000"/>
                  </a:schemeClr>
                </a:solidFill>
                <a:latin typeface="Nexa Light" panose="02000000000000000000" pitchFamily="50" charset="0"/>
              </a:rPr>
              <a:t>Compared with polling, where the user must continuously monitor the state of a variable or pin, interrupts respond to an event upon detection of the trigger signal.</a:t>
            </a:r>
          </a:p>
        </p:txBody>
      </p:sp>
      <p:sp>
        <p:nvSpPr>
          <p:cNvPr id="3" name="Content Placeholder 2">
            <a:extLst>
              <a:ext uri="{FF2B5EF4-FFF2-40B4-BE49-F238E27FC236}">
                <a16:creationId xmlns:a16="http://schemas.microsoft.com/office/drawing/2014/main" id="{149B1C60-5214-F16F-4F16-869B8425B156}"/>
              </a:ext>
            </a:extLst>
          </p:cNvPr>
          <p:cNvSpPr>
            <a:spLocks noGrp="1"/>
          </p:cNvSpPr>
          <p:nvPr>
            <p:ph sz="half" idx="2"/>
          </p:nvPr>
        </p:nvSpPr>
        <p:spPr/>
        <p:txBody>
          <a:bodyPr>
            <a:normAutofit/>
          </a:bodyPr>
          <a:lstStyle/>
          <a:p>
            <a:pPr marL="0" indent="0">
              <a:buNone/>
            </a:pPr>
            <a:r>
              <a:rPr lang="en-GB" sz="1600" b="1" dirty="0">
                <a:solidFill>
                  <a:schemeClr val="bg1">
                    <a:lumMod val="50000"/>
                  </a:schemeClr>
                </a:solidFill>
                <a:latin typeface="Nexa-Bold" panose="01000000000000000000" pitchFamily="2" charset="0"/>
              </a:rPr>
              <a:t>Uses</a:t>
            </a:r>
            <a:endParaRPr lang="en-GB" sz="1800" b="1" dirty="0">
              <a:solidFill>
                <a:schemeClr val="bg1">
                  <a:lumMod val="50000"/>
                </a:schemeClr>
              </a:solidFill>
              <a:latin typeface="Nexa-Bold" panose="01000000000000000000" pitchFamily="2" charset="0"/>
            </a:endParaRPr>
          </a:p>
          <a:p>
            <a:pPr>
              <a:lnSpc>
                <a:spcPct val="150000"/>
              </a:lnSpc>
            </a:pPr>
            <a:r>
              <a:rPr lang="en-GB" sz="1400" dirty="0">
                <a:solidFill>
                  <a:schemeClr val="bg1">
                    <a:lumMod val="50000"/>
                  </a:schemeClr>
                </a:solidFill>
                <a:latin typeface="Nexa Light" panose="02000000000000000000" pitchFamily="50" charset="0"/>
              </a:rPr>
              <a:t>Interrupts are useful when solving timing problems. </a:t>
            </a:r>
          </a:p>
          <a:p>
            <a:pPr>
              <a:lnSpc>
                <a:spcPct val="150000"/>
              </a:lnSpc>
            </a:pPr>
            <a:r>
              <a:rPr lang="en-GB" sz="1400" dirty="0">
                <a:solidFill>
                  <a:schemeClr val="bg1">
                    <a:lumMod val="50000"/>
                  </a:schemeClr>
                </a:solidFill>
                <a:latin typeface="Nexa Light" panose="02000000000000000000" pitchFamily="50" charset="0"/>
              </a:rPr>
              <a:t>Some application examples may include reading a rotary encoder or monitoring user input (button, etc.).</a:t>
            </a:r>
          </a:p>
          <a:p>
            <a:pPr marL="0" indent="0">
              <a:buNone/>
            </a:pPr>
            <a:endParaRPr lang="en-GB" sz="1600" b="1" dirty="0">
              <a:solidFill>
                <a:schemeClr val="bg1">
                  <a:lumMod val="50000"/>
                </a:schemeClr>
              </a:solidFill>
              <a:latin typeface="Nexa-Bold" panose="01000000000000000000" pitchFamily="2" charset="0"/>
            </a:endParaRPr>
          </a:p>
        </p:txBody>
      </p:sp>
      <p:sp>
        <p:nvSpPr>
          <p:cNvPr id="4" name="Title 3">
            <a:extLst>
              <a:ext uri="{FF2B5EF4-FFF2-40B4-BE49-F238E27FC236}">
                <a16:creationId xmlns:a16="http://schemas.microsoft.com/office/drawing/2014/main" id="{12A34AE0-1688-AB86-9657-66C5A1B84357}"/>
              </a:ext>
            </a:extLst>
          </p:cNvPr>
          <p:cNvSpPr>
            <a:spLocks noGrp="1"/>
          </p:cNvSpPr>
          <p:nvPr>
            <p:ph type="title"/>
          </p:nvPr>
        </p:nvSpPr>
        <p:spPr/>
        <p:txBody>
          <a:bodyPr/>
          <a:lstStyle/>
          <a:p>
            <a:r>
              <a:rPr lang="en-GB" dirty="0"/>
              <a:t>Interrupts</a:t>
            </a:r>
          </a:p>
        </p:txBody>
      </p:sp>
      <p:pic>
        <p:nvPicPr>
          <p:cNvPr id="63" name="Picture 62">
            <a:extLst>
              <a:ext uri="{FF2B5EF4-FFF2-40B4-BE49-F238E27FC236}">
                <a16:creationId xmlns:a16="http://schemas.microsoft.com/office/drawing/2014/main" id="{EE18C484-85E9-8F18-1603-3E202A59647E}"/>
              </a:ext>
            </a:extLst>
          </p:cNvPr>
          <p:cNvPicPr>
            <a:picLocks noChangeAspect="1"/>
          </p:cNvPicPr>
          <p:nvPr/>
        </p:nvPicPr>
        <p:blipFill>
          <a:blip r:embed="rId2"/>
          <a:stretch>
            <a:fillRect/>
          </a:stretch>
        </p:blipFill>
        <p:spPr>
          <a:xfrm>
            <a:off x="5399200" y="3429000"/>
            <a:ext cx="6694784" cy="3230380"/>
          </a:xfrm>
          <a:prstGeom prst="rect">
            <a:avLst/>
          </a:prstGeom>
        </p:spPr>
      </p:pic>
    </p:spTree>
    <p:extLst>
      <p:ext uri="{BB962C8B-B14F-4D97-AF65-F5344CB8AC3E}">
        <p14:creationId xmlns:p14="http://schemas.microsoft.com/office/powerpoint/2010/main" val="357471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393EA8-2D95-DE6E-4547-4B63BE6EC5BC}"/>
              </a:ext>
            </a:extLst>
          </p:cNvPr>
          <p:cNvSpPr>
            <a:spLocks noGrp="1"/>
          </p:cNvSpPr>
          <p:nvPr>
            <p:ph sz="half" idx="1"/>
          </p:nvPr>
        </p:nvSpPr>
        <p:spPr/>
        <p:txBody>
          <a:bodyPr>
            <a:noAutofit/>
          </a:bodyPr>
          <a:lstStyle/>
          <a:p>
            <a:pPr marL="0" indent="0" algn="l">
              <a:lnSpc>
                <a:spcPct val="170000"/>
              </a:lnSpc>
              <a:buNone/>
            </a:pPr>
            <a:r>
              <a:rPr lang="en-GB" sz="1400" b="1" i="0" dirty="0">
                <a:solidFill>
                  <a:schemeClr val="bg1">
                    <a:lumMod val="50000"/>
                  </a:schemeClr>
                </a:solidFill>
                <a:effectLst/>
                <a:latin typeface="Nexa-Bold" panose="01000000000000000000" pitchFamily="2" charset="0"/>
              </a:rPr>
              <a:t>Types of interrupts</a:t>
            </a:r>
            <a:endParaRPr lang="en-GB" sz="1400" b="0" i="0" dirty="0">
              <a:solidFill>
                <a:schemeClr val="bg1">
                  <a:lumMod val="50000"/>
                </a:schemeClr>
              </a:solidFill>
              <a:effectLst/>
              <a:latin typeface="Nexa-Bold" panose="01000000000000000000" pitchFamily="2" charset="0"/>
            </a:endParaRPr>
          </a:p>
          <a:p>
            <a:pPr algn="l">
              <a:lnSpc>
                <a:spcPct val="170000"/>
              </a:lnSpc>
              <a:buFont typeface="Arial" panose="020B0604020202020204" pitchFamily="34" charset="0"/>
              <a:buChar char="•"/>
            </a:pPr>
            <a:r>
              <a:rPr lang="en-GB" sz="1200" b="1" dirty="0">
                <a:solidFill>
                  <a:schemeClr val="bg1">
                    <a:lumMod val="50000"/>
                  </a:schemeClr>
                </a:solidFill>
                <a:latin typeface="Nexa-Bold" panose="01000000000000000000" pitchFamily="2" charset="0"/>
              </a:rPr>
              <a:t>External Interrupts</a:t>
            </a:r>
          </a:p>
          <a:p>
            <a:pPr marL="742950" lvl="1" indent="-285750">
              <a:lnSpc>
                <a:spcPct val="170000"/>
              </a:lnSpc>
            </a:pPr>
            <a:r>
              <a:rPr lang="en-GB" sz="1200" dirty="0">
                <a:solidFill>
                  <a:schemeClr val="bg1">
                    <a:lumMod val="50000"/>
                  </a:schemeClr>
                </a:solidFill>
                <a:latin typeface="Nexa Light" panose="02000000000000000000" pitchFamily="50" charset="0"/>
              </a:rPr>
              <a:t>Triggered by external events, falling or rising edges; such as button presses or changes in sensor signals.</a:t>
            </a:r>
          </a:p>
          <a:p>
            <a:pPr marL="742950" lvl="1" indent="-285750" algn="l">
              <a:lnSpc>
                <a:spcPct val="170000"/>
              </a:lnSpc>
              <a:buFont typeface="Arial" panose="020B0604020202020204" pitchFamily="34" charset="0"/>
              <a:buChar char="•"/>
            </a:pPr>
            <a:r>
              <a:rPr lang="en-GB" sz="1200" dirty="0">
                <a:solidFill>
                  <a:schemeClr val="bg1">
                    <a:lumMod val="50000"/>
                  </a:schemeClr>
                </a:solidFill>
                <a:latin typeface="Nexa Light" panose="02000000000000000000" pitchFamily="50" charset="0"/>
              </a:rPr>
              <a:t>Ideal for real-time event-driven applications such as button presses, sensor readings, and rotary encoders.</a:t>
            </a:r>
          </a:p>
          <a:p>
            <a:pPr algn="l">
              <a:lnSpc>
                <a:spcPct val="170000"/>
              </a:lnSpc>
              <a:buFont typeface="Arial" panose="020B0604020202020204" pitchFamily="34" charset="0"/>
              <a:buChar char="•"/>
            </a:pPr>
            <a:r>
              <a:rPr lang="en-GB" sz="1200" b="1" dirty="0">
                <a:solidFill>
                  <a:schemeClr val="bg1">
                    <a:lumMod val="50000"/>
                  </a:schemeClr>
                </a:solidFill>
                <a:latin typeface="Nexa-Bold" panose="01000000000000000000" pitchFamily="2" charset="0"/>
              </a:rPr>
              <a:t>Timer Interrupts</a:t>
            </a:r>
          </a:p>
          <a:p>
            <a:pPr marL="742950" lvl="1" indent="-285750" algn="l">
              <a:lnSpc>
                <a:spcPct val="170000"/>
              </a:lnSpc>
              <a:buFont typeface="Arial" panose="020B0604020202020204" pitchFamily="34" charset="0"/>
              <a:buChar char="•"/>
            </a:pPr>
            <a:r>
              <a:rPr lang="en-GB" sz="1200" dirty="0">
                <a:solidFill>
                  <a:schemeClr val="bg1">
                    <a:lumMod val="50000"/>
                  </a:schemeClr>
                </a:solidFill>
                <a:latin typeface="Nexa Light" panose="02000000000000000000" pitchFamily="50" charset="0"/>
              </a:rPr>
              <a:t>Generated by internal timers at specific intervals.</a:t>
            </a:r>
          </a:p>
          <a:p>
            <a:pPr marL="742950" lvl="1" indent="-285750" algn="l">
              <a:lnSpc>
                <a:spcPct val="170000"/>
              </a:lnSpc>
              <a:buFont typeface="Arial" panose="020B0604020202020204" pitchFamily="34" charset="0"/>
              <a:buChar char="•"/>
            </a:pPr>
            <a:r>
              <a:rPr lang="en-GB" sz="1200" dirty="0">
                <a:solidFill>
                  <a:schemeClr val="bg1">
                    <a:lumMod val="50000"/>
                  </a:schemeClr>
                </a:solidFill>
                <a:latin typeface="Nexa Light" panose="02000000000000000000" pitchFamily="50" charset="0"/>
              </a:rPr>
              <a:t>Useful for precise timing, generating PWM signals, real-time clock, controlling stepper motors, and time-dependent tasks.</a:t>
            </a:r>
          </a:p>
        </p:txBody>
      </p:sp>
      <p:sp>
        <p:nvSpPr>
          <p:cNvPr id="3" name="Content Placeholder 2">
            <a:extLst>
              <a:ext uri="{FF2B5EF4-FFF2-40B4-BE49-F238E27FC236}">
                <a16:creationId xmlns:a16="http://schemas.microsoft.com/office/drawing/2014/main" id="{1909C4DC-D1A3-F007-A16C-E81C38473F1C}"/>
              </a:ext>
            </a:extLst>
          </p:cNvPr>
          <p:cNvSpPr>
            <a:spLocks noGrp="1"/>
          </p:cNvSpPr>
          <p:nvPr>
            <p:ph sz="half" idx="2"/>
          </p:nvPr>
        </p:nvSpPr>
        <p:spPr/>
        <p:txBody>
          <a:bodyPr/>
          <a:lstStyle/>
          <a:p>
            <a:pPr algn="l">
              <a:lnSpc>
                <a:spcPct val="170000"/>
              </a:lnSpc>
              <a:buFont typeface="Arial" panose="020B0604020202020204" pitchFamily="34" charset="0"/>
              <a:buChar char="•"/>
            </a:pPr>
            <a:r>
              <a:rPr lang="en-GB" sz="1200" b="1" dirty="0">
                <a:solidFill>
                  <a:schemeClr val="bg1">
                    <a:lumMod val="50000"/>
                  </a:schemeClr>
                </a:solidFill>
                <a:latin typeface="Nexa-Bold" panose="01000000000000000000" pitchFamily="2" charset="0"/>
              </a:rPr>
              <a:t>Pin Change Interrupts</a:t>
            </a:r>
          </a:p>
          <a:p>
            <a:pPr marL="742950" lvl="1" indent="-285750" algn="l">
              <a:lnSpc>
                <a:spcPct val="170000"/>
              </a:lnSpc>
              <a:buFont typeface="Arial" panose="020B0604020202020204" pitchFamily="34" charset="0"/>
              <a:buChar char="•"/>
            </a:pPr>
            <a:r>
              <a:rPr lang="en-GB" sz="1200" dirty="0">
                <a:solidFill>
                  <a:schemeClr val="bg1">
                    <a:lumMod val="50000"/>
                  </a:schemeClr>
                </a:solidFill>
                <a:latin typeface="Nexa Light" panose="02000000000000000000" pitchFamily="50" charset="0"/>
              </a:rPr>
              <a:t>Triggered when the logic level changes on certain pins.</a:t>
            </a:r>
          </a:p>
          <a:p>
            <a:pPr marL="742950" lvl="1" indent="-285750" algn="l">
              <a:lnSpc>
                <a:spcPct val="170000"/>
              </a:lnSpc>
              <a:buFont typeface="Arial" panose="020B0604020202020204" pitchFamily="34" charset="0"/>
              <a:buChar char="•"/>
            </a:pPr>
            <a:r>
              <a:rPr lang="en-GB" sz="1200" dirty="0">
                <a:solidFill>
                  <a:schemeClr val="bg1">
                    <a:lumMod val="50000"/>
                  </a:schemeClr>
                </a:solidFill>
                <a:latin typeface="Nexa Light" panose="02000000000000000000" pitchFamily="50" charset="0"/>
              </a:rPr>
              <a:t>Suitable for scenarios with multiple pins changing simultaneously, like keypad inputs.</a:t>
            </a:r>
          </a:p>
          <a:p>
            <a:pPr algn="l">
              <a:lnSpc>
                <a:spcPct val="170000"/>
              </a:lnSpc>
              <a:buFont typeface="Arial" panose="020B0604020202020204" pitchFamily="34" charset="0"/>
              <a:buChar char="•"/>
            </a:pPr>
            <a:r>
              <a:rPr lang="en-GB" sz="1200" b="1" dirty="0">
                <a:solidFill>
                  <a:schemeClr val="bg1">
                    <a:lumMod val="50000"/>
                  </a:schemeClr>
                </a:solidFill>
                <a:latin typeface="Nexa-Bold" panose="01000000000000000000" pitchFamily="2" charset="0"/>
              </a:rPr>
              <a:t>Special Interrupts</a:t>
            </a:r>
          </a:p>
          <a:p>
            <a:pPr marL="742950" lvl="1" indent="-285750" algn="l">
              <a:lnSpc>
                <a:spcPct val="170000"/>
              </a:lnSpc>
              <a:buFont typeface="Arial" panose="020B0604020202020204" pitchFamily="34" charset="0"/>
              <a:buChar char="•"/>
            </a:pPr>
            <a:r>
              <a:rPr lang="en-GB" sz="1200" dirty="0">
                <a:solidFill>
                  <a:schemeClr val="bg1">
                    <a:lumMod val="50000"/>
                  </a:schemeClr>
                </a:solidFill>
                <a:latin typeface="Nexa Light" panose="02000000000000000000" pitchFamily="50" charset="0"/>
              </a:rPr>
              <a:t>Reset and watchdog timer interrupts.</a:t>
            </a:r>
          </a:p>
          <a:p>
            <a:pPr marL="742950" lvl="1" indent="-285750" algn="l">
              <a:lnSpc>
                <a:spcPct val="170000"/>
              </a:lnSpc>
              <a:buFont typeface="Arial" panose="020B0604020202020204" pitchFamily="34" charset="0"/>
              <a:buChar char="•"/>
            </a:pPr>
            <a:r>
              <a:rPr lang="en-GB" sz="1200" dirty="0">
                <a:solidFill>
                  <a:schemeClr val="bg1">
                    <a:lumMod val="50000"/>
                  </a:schemeClr>
                </a:solidFill>
                <a:latin typeface="Nexa Light" panose="02000000000000000000" pitchFamily="50" charset="0"/>
              </a:rPr>
              <a:t>Essential for system recovery and managing system stability.</a:t>
            </a:r>
          </a:p>
          <a:p>
            <a:endParaRPr lang="en-GB" dirty="0"/>
          </a:p>
        </p:txBody>
      </p:sp>
      <p:sp>
        <p:nvSpPr>
          <p:cNvPr id="4" name="Title 3">
            <a:extLst>
              <a:ext uri="{FF2B5EF4-FFF2-40B4-BE49-F238E27FC236}">
                <a16:creationId xmlns:a16="http://schemas.microsoft.com/office/drawing/2014/main" id="{3E0E2101-9DAF-4E05-D0FF-C3F7E5866687}"/>
              </a:ext>
            </a:extLst>
          </p:cNvPr>
          <p:cNvSpPr>
            <a:spLocks noGrp="1"/>
          </p:cNvSpPr>
          <p:nvPr>
            <p:ph type="title"/>
          </p:nvPr>
        </p:nvSpPr>
        <p:spPr/>
        <p:txBody>
          <a:bodyPr/>
          <a:lstStyle/>
          <a:p>
            <a:r>
              <a:rPr lang="en-GB" dirty="0"/>
              <a:t>Interrupts</a:t>
            </a:r>
          </a:p>
        </p:txBody>
      </p:sp>
    </p:spTree>
    <p:extLst>
      <p:ext uri="{BB962C8B-B14F-4D97-AF65-F5344CB8AC3E}">
        <p14:creationId xmlns:p14="http://schemas.microsoft.com/office/powerpoint/2010/main" val="259658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393EA8-2D95-DE6E-4547-4B63BE6EC5BC}"/>
              </a:ext>
            </a:extLst>
          </p:cNvPr>
          <p:cNvSpPr>
            <a:spLocks noGrp="1"/>
          </p:cNvSpPr>
          <p:nvPr>
            <p:ph sz="half" idx="1"/>
          </p:nvPr>
        </p:nvSpPr>
        <p:spPr/>
        <p:txBody>
          <a:bodyPr>
            <a:noAutofit/>
          </a:bodyPr>
          <a:lstStyle/>
          <a:p>
            <a:pPr marL="0" indent="0" algn="l">
              <a:lnSpc>
                <a:spcPct val="170000"/>
              </a:lnSpc>
              <a:buNone/>
            </a:pPr>
            <a:r>
              <a:rPr lang="en-GB" sz="1600" b="1" dirty="0">
                <a:solidFill>
                  <a:schemeClr val="bg1">
                    <a:lumMod val="50000"/>
                  </a:schemeClr>
                </a:solidFill>
                <a:latin typeface="Nexa-Bold" panose="01000000000000000000" pitchFamily="2" charset="0"/>
              </a:rPr>
              <a:t>I</a:t>
            </a:r>
            <a:r>
              <a:rPr lang="en-GB" sz="1600" b="1" i="0" dirty="0">
                <a:solidFill>
                  <a:schemeClr val="bg1">
                    <a:lumMod val="50000"/>
                  </a:schemeClr>
                </a:solidFill>
                <a:effectLst/>
                <a:latin typeface="Nexa-Bold" panose="01000000000000000000" pitchFamily="2" charset="0"/>
              </a:rPr>
              <a:t>nterrupt Modes (Arduino and ESP32)</a:t>
            </a:r>
          </a:p>
          <a:p>
            <a:pPr marL="0" indent="0" algn="l">
              <a:lnSpc>
                <a:spcPct val="170000"/>
              </a:lnSpc>
              <a:buNone/>
            </a:pPr>
            <a:endParaRPr lang="en-GB" sz="1400" b="0" i="0" dirty="0">
              <a:solidFill>
                <a:schemeClr val="bg1">
                  <a:lumMod val="50000"/>
                </a:schemeClr>
              </a:solidFill>
              <a:effectLst/>
              <a:latin typeface="Nexa-Bold" panose="01000000000000000000" pitchFamily="2" charset="0"/>
            </a:endParaRPr>
          </a:p>
          <a:p>
            <a:pPr algn="l">
              <a:buFont typeface="Arial" panose="020B0604020202020204" pitchFamily="34" charset="0"/>
              <a:buChar char="•"/>
            </a:pPr>
            <a:r>
              <a:rPr lang="en-GB" sz="1400" b="1" dirty="0">
                <a:solidFill>
                  <a:schemeClr val="bg1">
                    <a:lumMod val="50000"/>
                  </a:schemeClr>
                </a:solidFill>
                <a:latin typeface="Nexa-Bold" panose="01000000000000000000" pitchFamily="2" charset="0"/>
              </a:rPr>
              <a:t>LOW</a:t>
            </a:r>
            <a:r>
              <a:rPr lang="en-GB" sz="1200" dirty="0">
                <a:solidFill>
                  <a:schemeClr val="bg1">
                    <a:lumMod val="50000"/>
                  </a:schemeClr>
                </a:solidFill>
                <a:latin typeface="Nexa Light" panose="02000000000000000000" pitchFamily="50" charset="0"/>
              </a:rPr>
              <a:t> to trigger the interrupt whenever the pin is low,</a:t>
            </a:r>
            <a:br>
              <a:rPr lang="en-GB" sz="1200" dirty="0">
                <a:solidFill>
                  <a:schemeClr val="bg1">
                    <a:lumMod val="50000"/>
                  </a:schemeClr>
                </a:solidFill>
                <a:latin typeface="Nexa Light" panose="02000000000000000000" pitchFamily="50" charset="0"/>
              </a:rPr>
            </a:br>
            <a:endParaRPr lang="en-GB" sz="1200" dirty="0">
              <a:solidFill>
                <a:schemeClr val="bg1">
                  <a:lumMod val="50000"/>
                </a:schemeClr>
              </a:solidFill>
              <a:latin typeface="Nexa Light" panose="02000000000000000000" pitchFamily="50" charset="0"/>
            </a:endParaRPr>
          </a:p>
          <a:p>
            <a:pPr algn="l">
              <a:buFont typeface="Arial" panose="020B0604020202020204" pitchFamily="34" charset="0"/>
              <a:buChar char="•"/>
            </a:pPr>
            <a:r>
              <a:rPr lang="en-GB" sz="1400" b="1" dirty="0">
                <a:solidFill>
                  <a:schemeClr val="bg1">
                    <a:lumMod val="50000"/>
                  </a:schemeClr>
                </a:solidFill>
                <a:latin typeface="Nexa-Bold" panose="01000000000000000000" pitchFamily="2" charset="0"/>
              </a:rPr>
              <a:t>CHANGE</a:t>
            </a:r>
            <a:r>
              <a:rPr lang="en-GB" sz="1200" dirty="0">
                <a:solidFill>
                  <a:schemeClr val="bg1">
                    <a:lumMod val="50000"/>
                  </a:schemeClr>
                </a:solidFill>
                <a:latin typeface="Nexa Light" panose="02000000000000000000" pitchFamily="50" charset="0"/>
              </a:rPr>
              <a:t> to trigger the interrupt whenever the pin changes value</a:t>
            </a:r>
            <a:br>
              <a:rPr lang="en-GB" sz="1200" dirty="0">
                <a:solidFill>
                  <a:schemeClr val="bg1">
                    <a:lumMod val="50000"/>
                  </a:schemeClr>
                </a:solidFill>
                <a:latin typeface="Nexa Light" panose="02000000000000000000" pitchFamily="50" charset="0"/>
              </a:rPr>
            </a:br>
            <a:endParaRPr lang="en-GB" sz="1200" dirty="0">
              <a:solidFill>
                <a:schemeClr val="bg1">
                  <a:lumMod val="50000"/>
                </a:schemeClr>
              </a:solidFill>
              <a:latin typeface="Nexa Light" panose="02000000000000000000" pitchFamily="50" charset="0"/>
            </a:endParaRPr>
          </a:p>
          <a:p>
            <a:pPr algn="l">
              <a:buFont typeface="Arial" panose="020B0604020202020204" pitchFamily="34" charset="0"/>
              <a:buChar char="•"/>
            </a:pPr>
            <a:r>
              <a:rPr lang="en-GB" sz="1400" b="1" dirty="0">
                <a:solidFill>
                  <a:schemeClr val="bg1">
                    <a:lumMod val="50000"/>
                  </a:schemeClr>
                </a:solidFill>
                <a:latin typeface="Nexa-Bold" panose="01000000000000000000" pitchFamily="2" charset="0"/>
              </a:rPr>
              <a:t>RISING</a:t>
            </a:r>
            <a:r>
              <a:rPr lang="en-GB" sz="1200" dirty="0">
                <a:solidFill>
                  <a:schemeClr val="bg1">
                    <a:lumMod val="50000"/>
                  </a:schemeClr>
                </a:solidFill>
                <a:latin typeface="Nexa Light" panose="02000000000000000000" pitchFamily="50" charset="0"/>
              </a:rPr>
              <a:t> to trigger when the pin goes from low to high,</a:t>
            </a:r>
            <a:br>
              <a:rPr lang="en-GB" sz="1200" dirty="0">
                <a:solidFill>
                  <a:schemeClr val="bg1">
                    <a:lumMod val="50000"/>
                  </a:schemeClr>
                </a:solidFill>
                <a:latin typeface="Nexa Light" panose="02000000000000000000" pitchFamily="50" charset="0"/>
              </a:rPr>
            </a:br>
            <a:endParaRPr lang="en-GB" sz="1200" dirty="0">
              <a:solidFill>
                <a:schemeClr val="bg1">
                  <a:lumMod val="50000"/>
                </a:schemeClr>
              </a:solidFill>
              <a:latin typeface="Nexa Light" panose="02000000000000000000" pitchFamily="50" charset="0"/>
            </a:endParaRPr>
          </a:p>
          <a:p>
            <a:pPr algn="l">
              <a:buFont typeface="Arial" panose="020B0604020202020204" pitchFamily="34" charset="0"/>
              <a:buChar char="•"/>
            </a:pPr>
            <a:r>
              <a:rPr lang="en-GB" sz="1400" b="1" dirty="0">
                <a:solidFill>
                  <a:schemeClr val="bg1">
                    <a:lumMod val="50000"/>
                  </a:schemeClr>
                </a:solidFill>
                <a:latin typeface="Nexa-Bold" panose="01000000000000000000" pitchFamily="2" charset="0"/>
              </a:rPr>
              <a:t>FALLING</a:t>
            </a:r>
            <a:r>
              <a:rPr lang="en-GB" sz="1200" dirty="0">
                <a:solidFill>
                  <a:schemeClr val="bg1">
                    <a:lumMod val="50000"/>
                  </a:schemeClr>
                </a:solidFill>
                <a:latin typeface="Nexa Light" panose="02000000000000000000" pitchFamily="50" charset="0"/>
              </a:rPr>
              <a:t> for when the pin goes from high to low</a:t>
            </a:r>
          </a:p>
        </p:txBody>
      </p:sp>
      <p:pic>
        <p:nvPicPr>
          <p:cNvPr id="5" name="Content Placeholder 4">
            <a:extLst>
              <a:ext uri="{FF2B5EF4-FFF2-40B4-BE49-F238E27FC236}">
                <a16:creationId xmlns:a16="http://schemas.microsoft.com/office/drawing/2014/main" id="{5D53EABB-8932-EDB9-6AF3-722297E35012}"/>
              </a:ext>
            </a:extLst>
          </p:cNvPr>
          <p:cNvPicPr>
            <a:picLocks noGrp="1" noChangeAspect="1"/>
          </p:cNvPicPr>
          <p:nvPr>
            <p:ph sz="half" idx="2"/>
          </p:nvPr>
        </p:nvPicPr>
        <p:blipFill>
          <a:blip r:embed="rId2"/>
          <a:stretch>
            <a:fillRect/>
          </a:stretch>
        </p:blipFill>
        <p:spPr>
          <a:xfrm>
            <a:off x="6172200" y="3107022"/>
            <a:ext cx="5181600" cy="1788543"/>
          </a:xfrm>
          <a:prstGeom prst="rect">
            <a:avLst/>
          </a:prstGeom>
        </p:spPr>
      </p:pic>
      <p:sp>
        <p:nvSpPr>
          <p:cNvPr id="4" name="Title 3">
            <a:extLst>
              <a:ext uri="{FF2B5EF4-FFF2-40B4-BE49-F238E27FC236}">
                <a16:creationId xmlns:a16="http://schemas.microsoft.com/office/drawing/2014/main" id="{3E0E2101-9DAF-4E05-D0FF-C3F7E5866687}"/>
              </a:ext>
            </a:extLst>
          </p:cNvPr>
          <p:cNvSpPr>
            <a:spLocks noGrp="1"/>
          </p:cNvSpPr>
          <p:nvPr>
            <p:ph type="title"/>
          </p:nvPr>
        </p:nvSpPr>
        <p:spPr/>
        <p:txBody>
          <a:bodyPr/>
          <a:lstStyle/>
          <a:p>
            <a:r>
              <a:rPr lang="en-GB" dirty="0"/>
              <a:t>Interrupts</a:t>
            </a:r>
          </a:p>
        </p:txBody>
      </p:sp>
    </p:spTree>
    <p:extLst>
      <p:ext uri="{BB962C8B-B14F-4D97-AF65-F5344CB8AC3E}">
        <p14:creationId xmlns:p14="http://schemas.microsoft.com/office/powerpoint/2010/main" val="83525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30CBF2-4474-FBE2-D555-4328EA629122}"/>
              </a:ext>
            </a:extLst>
          </p:cNvPr>
          <p:cNvSpPr>
            <a:spLocks noGrp="1"/>
          </p:cNvSpPr>
          <p:nvPr>
            <p:ph sz="half" idx="1"/>
          </p:nvPr>
        </p:nvSpPr>
        <p:spPr/>
        <p:txBody>
          <a:bodyPr/>
          <a:lstStyle/>
          <a:p>
            <a:pPr marL="0" indent="0" algn="l">
              <a:lnSpc>
                <a:spcPct val="170000"/>
              </a:lnSpc>
              <a:buNone/>
            </a:pPr>
            <a:r>
              <a:rPr lang="en-GB" sz="1600" b="1" i="0" dirty="0">
                <a:solidFill>
                  <a:schemeClr val="bg1">
                    <a:lumMod val="50000"/>
                  </a:schemeClr>
                </a:solidFill>
                <a:effectLst/>
                <a:latin typeface="Nexa-Bold" panose="01000000000000000000" pitchFamily="2" charset="0"/>
              </a:rPr>
              <a:t>ISR (Interrupt Service Routines)</a:t>
            </a:r>
            <a:endParaRPr lang="en-GB" sz="1600" b="0" i="0" dirty="0">
              <a:solidFill>
                <a:schemeClr val="bg1">
                  <a:lumMod val="50000"/>
                </a:schemeClr>
              </a:solidFill>
              <a:effectLst/>
              <a:latin typeface="Nexa-Bold" panose="01000000000000000000" pitchFamily="2" charset="0"/>
            </a:endParaRPr>
          </a:p>
          <a:p>
            <a:pPr marL="179388" lvl="1" indent="-179388" algn="l">
              <a:lnSpc>
                <a:spcPct val="150000"/>
              </a:lnSpc>
              <a:buFont typeface="Arial" panose="020B0604020202020204" pitchFamily="34" charset="0"/>
              <a:buChar char="•"/>
            </a:pPr>
            <a:r>
              <a:rPr lang="en-GB" sz="1400" dirty="0">
                <a:solidFill>
                  <a:schemeClr val="bg1">
                    <a:lumMod val="50000"/>
                  </a:schemeClr>
                </a:solidFill>
                <a:latin typeface="Nexa Light" panose="02000000000000000000" pitchFamily="50" charset="0"/>
              </a:rPr>
              <a:t>Special functions that handle interrupts, allowing the microcontroller to respond immediately to events.</a:t>
            </a:r>
          </a:p>
          <a:p>
            <a:pPr marL="179388" lvl="1" indent="-179388" algn="l">
              <a:lnSpc>
                <a:spcPct val="150000"/>
              </a:lnSpc>
              <a:buFont typeface="Arial" panose="020B0604020202020204" pitchFamily="34" charset="0"/>
              <a:buChar char="•"/>
            </a:pPr>
            <a:r>
              <a:rPr lang="en-GB" sz="1400" dirty="0">
                <a:solidFill>
                  <a:schemeClr val="bg1">
                    <a:lumMod val="50000"/>
                  </a:schemeClr>
                </a:solidFill>
                <a:latin typeface="Nexa Light" panose="02000000000000000000" pitchFamily="50" charset="0"/>
              </a:rPr>
              <a:t>ISR cannot have any parameters and shouldn’t return anything.</a:t>
            </a:r>
          </a:p>
          <a:p>
            <a:pPr algn="l">
              <a:lnSpc>
                <a:spcPct val="150000"/>
              </a:lnSpc>
              <a:buFont typeface="Arial" panose="020B0604020202020204" pitchFamily="34" charset="0"/>
              <a:buChar char="•"/>
            </a:pPr>
            <a:r>
              <a:rPr lang="en-GB" sz="1400" dirty="0">
                <a:solidFill>
                  <a:schemeClr val="bg1">
                    <a:lumMod val="50000"/>
                  </a:schemeClr>
                </a:solidFill>
                <a:latin typeface="Nexa Light" panose="02000000000000000000" pitchFamily="50" charset="0"/>
              </a:rPr>
              <a:t>When an interrupt occurs, the microcontroller pauses the main program and jumps to the corresponding ISR.</a:t>
            </a:r>
          </a:p>
          <a:p>
            <a:pPr algn="l">
              <a:lnSpc>
                <a:spcPct val="150000"/>
              </a:lnSpc>
              <a:buFont typeface="Arial" panose="020B0604020202020204" pitchFamily="34" charset="0"/>
              <a:buChar char="•"/>
            </a:pPr>
            <a:r>
              <a:rPr lang="en-GB" sz="1400" dirty="0">
                <a:solidFill>
                  <a:schemeClr val="bg1">
                    <a:lumMod val="50000"/>
                  </a:schemeClr>
                </a:solidFill>
                <a:latin typeface="Nexa Light" panose="02000000000000000000" pitchFamily="50" charset="0"/>
              </a:rPr>
              <a:t>ISR executes, performs the necessary actions, and then returns to the main loop.</a:t>
            </a:r>
          </a:p>
        </p:txBody>
      </p:sp>
      <p:sp>
        <p:nvSpPr>
          <p:cNvPr id="3" name="Content Placeholder 2">
            <a:extLst>
              <a:ext uri="{FF2B5EF4-FFF2-40B4-BE49-F238E27FC236}">
                <a16:creationId xmlns:a16="http://schemas.microsoft.com/office/drawing/2014/main" id="{21A66788-D962-E977-B4C6-9322BA2F5C13}"/>
              </a:ext>
            </a:extLst>
          </p:cNvPr>
          <p:cNvSpPr>
            <a:spLocks noGrp="1"/>
          </p:cNvSpPr>
          <p:nvPr>
            <p:ph sz="half" idx="2"/>
          </p:nvPr>
        </p:nvSpPr>
        <p:spPr/>
        <p:txBody>
          <a:bodyPr/>
          <a:lstStyle/>
          <a:p>
            <a:pPr marL="0" indent="0">
              <a:buNone/>
            </a:pPr>
            <a:r>
              <a:rPr lang="en-GB" sz="1600" b="1" dirty="0">
                <a:solidFill>
                  <a:schemeClr val="bg1">
                    <a:lumMod val="50000"/>
                  </a:schemeClr>
                </a:solidFill>
                <a:latin typeface="Nexa-Bold" panose="01000000000000000000" pitchFamily="2" charset="0"/>
              </a:rPr>
              <a:t>Warning:</a:t>
            </a:r>
          </a:p>
          <a:p>
            <a:pPr marL="228600" lvl="1">
              <a:lnSpc>
                <a:spcPct val="150000"/>
              </a:lnSpc>
              <a:spcBef>
                <a:spcPts val="1000"/>
              </a:spcBef>
            </a:pPr>
            <a:r>
              <a:rPr lang="en-GB" sz="1200" dirty="0">
                <a:solidFill>
                  <a:schemeClr val="bg1">
                    <a:lumMod val="50000"/>
                  </a:schemeClr>
                </a:solidFill>
                <a:latin typeface="Nexa Light" panose="02000000000000000000" pitchFamily="50" charset="0"/>
              </a:rPr>
              <a:t>In Arduino, the functions </a:t>
            </a:r>
            <a:r>
              <a:rPr lang="en-GB" sz="1200" i="1" dirty="0" err="1">
                <a:solidFill>
                  <a:schemeClr val="bg1">
                    <a:lumMod val="50000"/>
                  </a:schemeClr>
                </a:solidFill>
                <a:latin typeface="Nexa Light" panose="02000000000000000000" pitchFamily="50" charset="0"/>
              </a:rPr>
              <a:t>millis</a:t>
            </a:r>
            <a:r>
              <a:rPr lang="en-GB" sz="1200" i="1" dirty="0">
                <a:solidFill>
                  <a:schemeClr val="bg1">
                    <a:lumMod val="50000"/>
                  </a:schemeClr>
                </a:solidFill>
                <a:latin typeface="Nexa Light" panose="02000000000000000000" pitchFamily="50" charset="0"/>
              </a:rPr>
              <a:t>(), delay() </a:t>
            </a:r>
            <a:r>
              <a:rPr lang="en-GB" sz="1200" dirty="0">
                <a:solidFill>
                  <a:schemeClr val="bg1">
                    <a:lumMod val="50000"/>
                  </a:schemeClr>
                </a:solidFill>
                <a:latin typeface="Nexa Light" panose="02000000000000000000" pitchFamily="50" charset="0"/>
              </a:rPr>
              <a:t>and </a:t>
            </a:r>
            <a:r>
              <a:rPr lang="en-GB" sz="1200" i="1" dirty="0">
                <a:solidFill>
                  <a:schemeClr val="bg1">
                    <a:lumMod val="50000"/>
                  </a:schemeClr>
                </a:solidFill>
                <a:latin typeface="Nexa Light" panose="02000000000000000000" pitchFamily="50" charset="0"/>
              </a:rPr>
              <a:t>micros() </a:t>
            </a:r>
            <a:r>
              <a:rPr lang="en-GB" sz="1200" dirty="0">
                <a:solidFill>
                  <a:schemeClr val="bg1">
                    <a:lumMod val="50000"/>
                  </a:schemeClr>
                </a:solidFill>
                <a:latin typeface="Nexa Light" panose="02000000000000000000" pitchFamily="50" charset="0"/>
              </a:rPr>
              <a:t>rely on interrupts to count, so they will never increment inside an ISR.</a:t>
            </a:r>
          </a:p>
          <a:p>
            <a:pPr marL="228600" lvl="1">
              <a:lnSpc>
                <a:spcPct val="150000"/>
              </a:lnSpc>
              <a:spcBef>
                <a:spcPts val="1000"/>
              </a:spcBef>
            </a:pPr>
            <a:r>
              <a:rPr lang="en-GB" sz="1200" dirty="0">
                <a:solidFill>
                  <a:schemeClr val="bg1">
                    <a:lumMod val="50000"/>
                  </a:schemeClr>
                </a:solidFill>
                <a:latin typeface="Nexa Light" panose="02000000000000000000" pitchFamily="50" charset="0"/>
              </a:rPr>
              <a:t>When multiple ISRs are used, only one can run at a time. After the current one finishes, the rest of the interrupts will be executed in an order that depends on their priority. More information about priority can be found </a:t>
            </a:r>
            <a:r>
              <a:rPr lang="en-GB" sz="1200" dirty="0">
                <a:solidFill>
                  <a:schemeClr val="bg1">
                    <a:lumMod val="50000"/>
                  </a:schemeClr>
                </a:solidFill>
                <a:latin typeface="Nexa Light" panose="02000000000000000000" pitchFamily="50" charset="0"/>
                <a:hlinkClick r:id="rId2"/>
              </a:rPr>
              <a:t>here</a:t>
            </a:r>
            <a:r>
              <a:rPr lang="en-GB" sz="1200" dirty="0">
                <a:solidFill>
                  <a:schemeClr val="bg1">
                    <a:lumMod val="50000"/>
                  </a:schemeClr>
                </a:solidFill>
                <a:latin typeface="Nexa Light" panose="02000000000000000000" pitchFamily="50" charset="0"/>
              </a:rPr>
              <a:t>.</a:t>
            </a:r>
          </a:p>
          <a:p>
            <a:pPr marL="228600" lvl="1">
              <a:lnSpc>
                <a:spcPct val="150000"/>
              </a:lnSpc>
              <a:spcBef>
                <a:spcPts val="1000"/>
              </a:spcBef>
            </a:pPr>
            <a:endParaRPr lang="en-GB" sz="1200" dirty="0">
              <a:solidFill>
                <a:schemeClr val="bg1">
                  <a:lumMod val="50000"/>
                </a:schemeClr>
              </a:solidFill>
              <a:latin typeface="Nexa Light" panose="02000000000000000000" pitchFamily="50" charset="0"/>
            </a:endParaRPr>
          </a:p>
          <a:p>
            <a:pPr marL="0" lvl="1" indent="0">
              <a:lnSpc>
                <a:spcPct val="150000"/>
              </a:lnSpc>
              <a:spcBef>
                <a:spcPts val="1000"/>
              </a:spcBef>
              <a:buNone/>
            </a:pPr>
            <a:endParaRPr lang="en-GB" sz="1200" dirty="0">
              <a:solidFill>
                <a:schemeClr val="bg1">
                  <a:lumMod val="50000"/>
                </a:schemeClr>
              </a:solidFill>
              <a:latin typeface="Nexa Light" panose="02000000000000000000" pitchFamily="50" charset="0"/>
            </a:endParaRPr>
          </a:p>
        </p:txBody>
      </p:sp>
      <p:sp>
        <p:nvSpPr>
          <p:cNvPr id="4" name="Title 3">
            <a:extLst>
              <a:ext uri="{FF2B5EF4-FFF2-40B4-BE49-F238E27FC236}">
                <a16:creationId xmlns:a16="http://schemas.microsoft.com/office/drawing/2014/main" id="{43B94CA0-CE33-A770-0BD0-CB3F98AB353D}"/>
              </a:ext>
            </a:extLst>
          </p:cNvPr>
          <p:cNvSpPr>
            <a:spLocks noGrp="1"/>
          </p:cNvSpPr>
          <p:nvPr>
            <p:ph type="title"/>
          </p:nvPr>
        </p:nvSpPr>
        <p:spPr/>
        <p:txBody>
          <a:bodyPr/>
          <a:lstStyle/>
          <a:p>
            <a:r>
              <a:rPr lang="en-GB" dirty="0"/>
              <a:t>Interrupts</a:t>
            </a:r>
          </a:p>
        </p:txBody>
      </p:sp>
      <p:pic>
        <p:nvPicPr>
          <p:cNvPr id="25" name="Picture 24">
            <a:extLst>
              <a:ext uri="{FF2B5EF4-FFF2-40B4-BE49-F238E27FC236}">
                <a16:creationId xmlns:a16="http://schemas.microsoft.com/office/drawing/2014/main" id="{AEFD5345-76CF-397E-BF4F-8FD0358445E2}"/>
              </a:ext>
            </a:extLst>
          </p:cNvPr>
          <p:cNvPicPr>
            <a:picLocks noChangeAspect="1"/>
          </p:cNvPicPr>
          <p:nvPr/>
        </p:nvPicPr>
        <p:blipFill>
          <a:blip r:embed="rId3"/>
          <a:stretch>
            <a:fillRect/>
          </a:stretch>
        </p:blipFill>
        <p:spPr>
          <a:xfrm>
            <a:off x="6562422" y="4216532"/>
            <a:ext cx="4943778" cy="2457976"/>
          </a:xfrm>
          <a:prstGeom prst="rect">
            <a:avLst/>
          </a:prstGeom>
        </p:spPr>
      </p:pic>
    </p:spTree>
    <p:extLst>
      <p:ext uri="{BB962C8B-B14F-4D97-AF65-F5344CB8AC3E}">
        <p14:creationId xmlns:p14="http://schemas.microsoft.com/office/powerpoint/2010/main" val="746574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817BAA-EA8D-133C-543F-A98C61E0096D}"/>
              </a:ext>
            </a:extLst>
          </p:cNvPr>
          <p:cNvSpPr>
            <a:spLocks noGrp="1"/>
          </p:cNvSpPr>
          <p:nvPr>
            <p:ph sz="half" idx="1"/>
          </p:nvPr>
        </p:nvSpPr>
        <p:spPr/>
        <p:txBody>
          <a:bodyPr>
            <a:normAutofit fontScale="92500"/>
          </a:bodyPr>
          <a:lstStyle/>
          <a:p>
            <a:pPr marL="0" indent="0" algn="l">
              <a:lnSpc>
                <a:spcPct val="170000"/>
              </a:lnSpc>
              <a:buNone/>
            </a:pPr>
            <a:r>
              <a:rPr lang="en-GB" sz="1600" b="1" i="0" dirty="0">
                <a:solidFill>
                  <a:schemeClr val="bg1">
                    <a:lumMod val="50000"/>
                  </a:schemeClr>
                </a:solidFill>
                <a:effectLst/>
                <a:latin typeface="Nexa-Bold" panose="01000000000000000000" pitchFamily="2" charset="0"/>
              </a:rPr>
              <a:t>Flags</a:t>
            </a:r>
            <a:endParaRPr lang="en-GB" sz="1600" b="0" i="0" dirty="0">
              <a:solidFill>
                <a:schemeClr val="bg1">
                  <a:lumMod val="50000"/>
                </a:schemeClr>
              </a:solidFill>
              <a:effectLst/>
              <a:latin typeface="Nexa-Bold" panose="01000000000000000000" pitchFamily="2" charset="0"/>
            </a:endParaRPr>
          </a:p>
          <a:p>
            <a:pPr marL="179388" lvl="1" indent="-179388" algn="l">
              <a:lnSpc>
                <a:spcPct val="150000"/>
              </a:lnSpc>
              <a:buFont typeface="Arial" panose="020B0604020202020204" pitchFamily="34" charset="0"/>
              <a:buChar char="•"/>
            </a:pPr>
            <a:r>
              <a:rPr lang="en-GB" sz="1400" dirty="0">
                <a:solidFill>
                  <a:schemeClr val="bg1">
                    <a:lumMod val="50000"/>
                  </a:schemeClr>
                </a:solidFill>
                <a:latin typeface="Nexa Light" panose="02000000000000000000" pitchFamily="50" charset="0"/>
              </a:rPr>
              <a:t>Interrupts use flags for different purposes; in Arduino and ESP the most common flags used are </a:t>
            </a:r>
          </a:p>
          <a:p>
            <a:pPr marL="636588" lvl="2" indent="-179388">
              <a:lnSpc>
                <a:spcPct val="150000"/>
              </a:lnSpc>
            </a:pPr>
            <a:r>
              <a:rPr lang="en-GB" sz="1400" dirty="0">
                <a:solidFill>
                  <a:schemeClr val="bg1">
                    <a:lumMod val="50000"/>
                  </a:schemeClr>
                </a:solidFill>
                <a:latin typeface="Nexa-Bold" panose="01000000000000000000" pitchFamily="2" charset="0"/>
              </a:rPr>
              <a:t>interrupts(): </a:t>
            </a:r>
            <a:r>
              <a:rPr lang="en-GB" sz="1400" dirty="0">
                <a:solidFill>
                  <a:schemeClr val="bg1">
                    <a:lumMod val="50000"/>
                  </a:schemeClr>
                </a:solidFill>
                <a:latin typeface="Nexa Light" panose="02000000000000000000" pitchFamily="50" charset="0"/>
              </a:rPr>
              <a:t>Re-enables interrupts (after they’ve been disabled.</a:t>
            </a:r>
          </a:p>
          <a:p>
            <a:pPr marL="1093788" lvl="3" indent="-179388">
              <a:lnSpc>
                <a:spcPct val="150000"/>
              </a:lnSpc>
            </a:pPr>
            <a:r>
              <a:rPr lang="en-GB" sz="1200" dirty="0">
                <a:solidFill>
                  <a:schemeClr val="bg1">
                    <a:lumMod val="50000"/>
                  </a:schemeClr>
                </a:solidFill>
                <a:latin typeface="Nexa Light" panose="02000000000000000000" pitchFamily="50" charset="0"/>
              </a:rPr>
              <a:t>Interrupts allow specific tasks to happen in the background and are enabled by default.</a:t>
            </a:r>
          </a:p>
          <a:p>
            <a:pPr marL="636588" lvl="2" indent="-179388">
              <a:lnSpc>
                <a:spcPct val="160000"/>
              </a:lnSpc>
            </a:pPr>
            <a:r>
              <a:rPr lang="en-GB" sz="1400" dirty="0" err="1">
                <a:solidFill>
                  <a:schemeClr val="bg1">
                    <a:lumMod val="50000"/>
                  </a:schemeClr>
                </a:solidFill>
                <a:latin typeface="Nexa-Bold" panose="01000000000000000000" pitchFamily="2" charset="0"/>
              </a:rPr>
              <a:t>nointerrupts</a:t>
            </a:r>
            <a:r>
              <a:rPr lang="en-GB" sz="1400" dirty="0">
                <a:solidFill>
                  <a:schemeClr val="bg1">
                    <a:lumMod val="50000"/>
                  </a:schemeClr>
                </a:solidFill>
                <a:latin typeface="Nexa-Bold" panose="01000000000000000000" pitchFamily="2" charset="0"/>
              </a:rPr>
              <a:t>(): </a:t>
            </a:r>
            <a:r>
              <a:rPr lang="en-GB" sz="1400" dirty="0">
                <a:solidFill>
                  <a:schemeClr val="bg1">
                    <a:lumMod val="50000"/>
                  </a:schemeClr>
                </a:solidFill>
                <a:latin typeface="Nexa Light" panose="02000000000000000000" pitchFamily="50" charset="0"/>
              </a:rPr>
              <a:t>Disables interrupts (you can re-enable them with interrupts()). </a:t>
            </a:r>
          </a:p>
          <a:p>
            <a:pPr marL="1093788" lvl="3" indent="-179388">
              <a:lnSpc>
                <a:spcPct val="160000"/>
              </a:lnSpc>
            </a:pPr>
            <a:r>
              <a:rPr lang="en-GB" sz="1200" dirty="0">
                <a:solidFill>
                  <a:schemeClr val="bg1">
                    <a:lumMod val="50000"/>
                  </a:schemeClr>
                </a:solidFill>
                <a:latin typeface="Nexa Light" panose="02000000000000000000" pitchFamily="50" charset="0"/>
              </a:rPr>
              <a:t>Some functions will not work while interrupts are disabled, and incoming communication may be ignored. </a:t>
            </a:r>
          </a:p>
          <a:p>
            <a:pPr marL="1093788" lvl="3" indent="-179388">
              <a:lnSpc>
                <a:spcPct val="160000"/>
              </a:lnSpc>
            </a:pPr>
            <a:r>
              <a:rPr lang="en-GB" sz="1200" dirty="0">
                <a:solidFill>
                  <a:schemeClr val="bg1">
                    <a:lumMod val="50000"/>
                  </a:schemeClr>
                </a:solidFill>
                <a:latin typeface="Nexa Light" panose="02000000000000000000" pitchFamily="50" charset="0"/>
              </a:rPr>
              <a:t>Interrupts can slightly disrupt the timing of code, however, and may be disabled for particularly critical code sections.</a:t>
            </a:r>
          </a:p>
          <a:p>
            <a:pPr marL="457200" lvl="2" indent="0">
              <a:lnSpc>
                <a:spcPct val="150000"/>
              </a:lnSpc>
              <a:buNone/>
            </a:pPr>
            <a:endParaRPr lang="en-GB" dirty="0"/>
          </a:p>
        </p:txBody>
      </p:sp>
      <p:sp>
        <p:nvSpPr>
          <p:cNvPr id="3" name="Content Placeholder 2">
            <a:extLst>
              <a:ext uri="{FF2B5EF4-FFF2-40B4-BE49-F238E27FC236}">
                <a16:creationId xmlns:a16="http://schemas.microsoft.com/office/drawing/2014/main" id="{DBFCFC7D-5411-571E-19AF-E8C9E944401F}"/>
              </a:ext>
            </a:extLst>
          </p:cNvPr>
          <p:cNvSpPr>
            <a:spLocks noGrp="1"/>
          </p:cNvSpPr>
          <p:nvPr>
            <p:ph sz="half" idx="2"/>
          </p:nvPr>
        </p:nvSpPr>
        <p:spPr/>
        <p:txBody>
          <a:bodyPr>
            <a:normAutofit lnSpcReduction="10000"/>
          </a:bodyPr>
          <a:lstStyle/>
          <a:p>
            <a:pPr marL="0" indent="0" algn="l">
              <a:lnSpc>
                <a:spcPct val="170000"/>
              </a:lnSpc>
              <a:buNone/>
            </a:pPr>
            <a:r>
              <a:rPr lang="en-GB" sz="1600" b="1" i="0" dirty="0">
                <a:solidFill>
                  <a:schemeClr val="bg1">
                    <a:lumMod val="50000"/>
                  </a:schemeClr>
                </a:solidFill>
                <a:effectLst/>
                <a:latin typeface="Nexa-Bold" panose="01000000000000000000" pitchFamily="2" charset="0"/>
              </a:rPr>
              <a:t>Variables</a:t>
            </a:r>
            <a:endParaRPr lang="en-GB" sz="1200" b="1" i="0" dirty="0">
              <a:solidFill>
                <a:schemeClr val="bg1">
                  <a:lumMod val="50000"/>
                </a:schemeClr>
              </a:solidFill>
              <a:effectLst/>
              <a:latin typeface="Nexa Light" panose="02000000000000000000" pitchFamily="50" charset="0"/>
            </a:endParaRPr>
          </a:p>
          <a:p>
            <a:pPr>
              <a:lnSpc>
                <a:spcPct val="170000"/>
              </a:lnSpc>
            </a:pPr>
            <a:r>
              <a:rPr lang="en-GB" sz="1400" dirty="0">
                <a:solidFill>
                  <a:schemeClr val="bg1">
                    <a:lumMod val="50000"/>
                  </a:schemeClr>
                </a:solidFill>
                <a:latin typeface="Nexa Light" panose="02000000000000000000" pitchFamily="50" charset="0"/>
              </a:rPr>
              <a:t>Typically, global variables are used to pass data between an ISR and the main program. </a:t>
            </a:r>
          </a:p>
          <a:p>
            <a:pPr>
              <a:lnSpc>
                <a:spcPct val="170000"/>
              </a:lnSpc>
            </a:pPr>
            <a:r>
              <a:rPr lang="en-GB" sz="1400" dirty="0">
                <a:solidFill>
                  <a:schemeClr val="bg1">
                    <a:lumMod val="50000"/>
                  </a:schemeClr>
                </a:solidFill>
                <a:latin typeface="Nexa Light" panose="02000000000000000000" pitchFamily="50" charset="0"/>
              </a:rPr>
              <a:t>The variables used in an ISR must be declared as </a:t>
            </a:r>
            <a:r>
              <a:rPr lang="en-GB" sz="1400" i="1" dirty="0">
                <a:solidFill>
                  <a:schemeClr val="bg1">
                    <a:lumMod val="50000"/>
                  </a:schemeClr>
                </a:solidFill>
                <a:latin typeface="Nexa Light" panose="02000000000000000000" pitchFamily="50" charset="0"/>
              </a:rPr>
              <a:t>volatile.</a:t>
            </a:r>
          </a:p>
          <a:p>
            <a:pPr lvl="1">
              <a:lnSpc>
                <a:spcPct val="170000"/>
              </a:lnSpc>
            </a:pPr>
            <a:r>
              <a:rPr lang="en-GB" sz="1400" dirty="0">
                <a:solidFill>
                  <a:schemeClr val="bg1">
                    <a:lumMod val="50000"/>
                  </a:schemeClr>
                </a:solidFill>
                <a:latin typeface="Nexa Light" panose="02000000000000000000" pitchFamily="50" charset="0"/>
              </a:rPr>
              <a:t>Declaring variables as volatile, tells the compiler that such variables might change at any time, and thus the compiler must reload the variable whenever you reference it, instead of copying the value.</a:t>
            </a:r>
          </a:p>
          <a:p>
            <a:pPr marL="914400" lvl="2" indent="0">
              <a:lnSpc>
                <a:spcPct val="170000"/>
              </a:lnSpc>
              <a:buNone/>
            </a:pPr>
            <a:r>
              <a:rPr lang="en-GB" sz="1400" i="1" dirty="0">
                <a:solidFill>
                  <a:schemeClr val="bg1">
                    <a:lumMod val="50000"/>
                  </a:schemeClr>
                </a:solidFill>
                <a:latin typeface="Nexa Light" panose="02000000000000000000" pitchFamily="50" charset="0"/>
              </a:rPr>
              <a:t>volatile int var;</a:t>
            </a:r>
          </a:p>
          <a:p>
            <a:pPr marL="914400" lvl="2" indent="0">
              <a:lnSpc>
                <a:spcPct val="170000"/>
              </a:lnSpc>
              <a:buNone/>
            </a:pPr>
            <a:r>
              <a:rPr lang="en-GB" sz="1400" i="1" dirty="0">
                <a:solidFill>
                  <a:schemeClr val="bg1">
                    <a:lumMod val="50000"/>
                  </a:schemeClr>
                </a:solidFill>
                <a:latin typeface="Nexa Light" panose="02000000000000000000" pitchFamily="50" charset="0"/>
              </a:rPr>
              <a:t>volatile </a:t>
            </a:r>
            <a:r>
              <a:rPr lang="en-GB" sz="1400" i="1" dirty="0" err="1">
                <a:solidFill>
                  <a:schemeClr val="bg1">
                    <a:lumMod val="50000"/>
                  </a:schemeClr>
                </a:solidFill>
                <a:latin typeface="Nexa Light" panose="02000000000000000000" pitchFamily="50" charset="0"/>
              </a:rPr>
              <a:t>boolean</a:t>
            </a:r>
            <a:r>
              <a:rPr lang="en-GB" sz="1400" i="1" dirty="0">
                <a:solidFill>
                  <a:schemeClr val="bg1">
                    <a:lumMod val="50000"/>
                  </a:schemeClr>
                </a:solidFill>
                <a:latin typeface="Nexa Light" panose="02000000000000000000" pitchFamily="50" charset="0"/>
              </a:rPr>
              <a:t> flag;</a:t>
            </a:r>
          </a:p>
        </p:txBody>
      </p:sp>
      <p:sp>
        <p:nvSpPr>
          <p:cNvPr id="4" name="Title 3">
            <a:extLst>
              <a:ext uri="{FF2B5EF4-FFF2-40B4-BE49-F238E27FC236}">
                <a16:creationId xmlns:a16="http://schemas.microsoft.com/office/drawing/2014/main" id="{5D466F96-11B9-7180-1D5B-E9FBDE558486}"/>
              </a:ext>
            </a:extLst>
          </p:cNvPr>
          <p:cNvSpPr>
            <a:spLocks noGrp="1"/>
          </p:cNvSpPr>
          <p:nvPr>
            <p:ph type="title"/>
          </p:nvPr>
        </p:nvSpPr>
        <p:spPr/>
        <p:txBody>
          <a:bodyPr/>
          <a:lstStyle/>
          <a:p>
            <a:r>
              <a:rPr lang="en-GB" dirty="0"/>
              <a:t>Interrupts</a:t>
            </a:r>
          </a:p>
        </p:txBody>
      </p:sp>
    </p:spTree>
    <p:extLst>
      <p:ext uri="{BB962C8B-B14F-4D97-AF65-F5344CB8AC3E}">
        <p14:creationId xmlns:p14="http://schemas.microsoft.com/office/powerpoint/2010/main" val="383802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6E0E9-4A29-8057-0069-71B2475D1B9C}"/>
              </a:ext>
            </a:extLst>
          </p:cNvPr>
          <p:cNvSpPr>
            <a:spLocks noGrp="1"/>
          </p:cNvSpPr>
          <p:nvPr>
            <p:ph sz="half" idx="1"/>
          </p:nvPr>
        </p:nvSpPr>
        <p:spPr>
          <a:xfrm>
            <a:off x="304800" y="1825625"/>
            <a:ext cx="5715000" cy="4351338"/>
          </a:xfrm>
        </p:spPr>
        <p:txBody>
          <a:bodyPr>
            <a:normAutofit fontScale="70000" lnSpcReduction="20000"/>
          </a:bodyPr>
          <a:lstStyle/>
          <a:p>
            <a:pPr marL="0" indent="0">
              <a:lnSpc>
                <a:spcPct val="170000"/>
              </a:lnSpc>
              <a:buNone/>
            </a:pPr>
            <a:r>
              <a:rPr lang="en-GB" sz="1800" dirty="0">
                <a:latin typeface="Nexa-Bold" panose="01000000000000000000" pitchFamily="2" charset="0"/>
              </a:rPr>
              <a:t>Configuring &amp; Handling ESP32 GPIO Interrupts In Arduino IDE</a:t>
            </a:r>
          </a:p>
          <a:p>
            <a:pPr>
              <a:lnSpc>
                <a:spcPct val="170000"/>
              </a:lnSpc>
            </a:pPr>
            <a:r>
              <a:rPr lang="en-GB" sz="1800" dirty="0">
                <a:solidFill>
                  <a:schemeClr val="bg1">
                    <a:lumMod val="50000"/>
                  </a:schemeClr>
                </a:solidFill>
                <a:latin typeface="Nexa Light" panose="02000000000000000000" pitchFamily="50" charset="0"/>
              </a:rPr>
              <a:t>The following procedure </a:t>
            </a:r>
            <a:r>
              <a:rPr lang="en-GB" sz="1800" dirty="0" err="1">
                <a:solidFill>
                  <a:schemeClr val="bg1">
                    <a:lumMod val="50000"/>
                  </a:schemeClr>
                </a:solidFill>
                <a:latin typeface="Nexa Light" panose="02000000000000000000" pitchFamily="50" charset="0"/>
              </a:rPr>
              <a:t>mustpin</a:t>
            </a:r>
            <a:r>
              <a:rPr lang="en-GB" sz="1800" dirty="0">
                <a:solidFill>
                  <a:schemeClr val="bg1">
                    <a:lumMod val="50000"/>
                  </a:schemeClr>
                </a:solidFill>
                <a:latin typeface="Nexa Light" panose="02000000000000000000" pitchFamily="50" charset="0"/>
              </a:rPr>
              <a:t>-by-pined to configure Interrupts on the ESP32.</a:t>
            </a:r>
          </a:p>
          <a:p>
            <a:pPr marL="342900" indent="-342900">
              <a:lnSpc>
                <a:spcPct val="170000"/>
              </a:lnSpc>
              <a:buFont typeface="+mj-lt"/>
              <a:buAutoNum type="arabicPeriod"/>
            </a:pPr>
            <a:r>
              <a:rPr lang="en-GB" sz="1800" dirty="0">
                <a:solidFill>
                  <a:schemeClr val="bg1">
                    <a:lumMod val="50000"/>
                  </a:schemeClr>
                </a:solidFill>
                <a:latin typeface="Nexa Light" panose="02000000000000000000" pitchFamily="50" charset="0"/>
              </a:rPr>
              <a:t>Attach </a:t>
            </a:r>
            <a:r>
              <a:rPr lang="en-GB" sz="1800" dirty="0" err="1">
                <a:solidFill>
                  <a:schemeClr val="bg1">
                    <a:lumMod val="50000"/>
                  </a:schemeClr>
                </a:solidFill>
                <a:latin typeface="Nexa Light" panose="02000000000000000000" pitchFamily="50" charset="0"/>
              </a:rPr>
              <a:t>Intterupt</a:t>
            </a:r>
            <a:r>
              <a:rPr lang="en-GB" sz="1800" dirty="0">
                <a:solidFill>
                  <a:schemeClr val="bg1">
                    <a:lumMod val="50000"/>
                  </a:schemeClr>
                </a:solidFill>
                <a:latin typeface="Nexa Light" panose="02000000000000000000" pitchFamily="50" charset="0"/>
              </a:rPr>
              <a:t> to a pin </a:t>
            </a:r>
          </a:p>
          <a:p>
            <a:pPr marL="342900" indent="-342900">
              <a:lnSpc>
                <a:spcPct val="170000"/>
              </a:lnSpc>
              <a:buFont typeface="+mj-lt"/>
              <a:buAutoNum type="arabicPeriod"/>
            </a:pPr>
            <a:endParaRPr lang="en-GB" sz="1800" dirty="0">
              <a:solidFill>
                <a:schemeClr val="bg1">
                  <a:lumMod val="50000"/>
                </a:schemeClr>
              </a:solidFill>
              <a:latin typeface="Nexa Light" panose="02000000000000000000" pitchFamily="50" charset="0"/>
            </a:endParaRPr>
          </a:p>
          <a:p>
            <a:pPr lvl="1">
              <a:lnSpc>
                <a:spcPct val="170000"/>
              </a:lnSpc>
            </a:pPr>
            <a:r>
              <a:rPr lang="en-GB" sz="1800" dirty="0" err="1">
                <a:solidFill>
                  <a:schemeClr val="bg1">
                    <a:lumMod val="50000"/>
                  </a:schemeClr>
                </a:solidFill>
                <a:latin typeface="Nexa Light" panose="02000000000000000000" pitchFamily="50" charset="0"/>
              </a:rPr>
              <a:t>attachInterrupt</a:t>
            </a:r>
            <a:r>
              <a:rPr lang="en-GB" sz="1800" dirty="0">
                <a:solidFill>
                  <a:schemeClr val="bg1">
                    <a:lumMod val="50000"/>
                  </a:schemeClr>
                </a:solidFill>
                <a:latin typeface="Nexa Light" panose="02000000000000000000" pitchFamily="50" charset="0"/>
              </a:rPr>
              <a:t>() set an interrupt on a pin.</a:t>
            </a:r>
          </a:p>
          <a:p>
            <a:pPr lvl="1">
              <a:lnSpc>
                <a:spcPct val="170000"/>
              </a:lnSpc>
            </a:pPr>
            <a:r>
              <a:rPr lang="en-GB" sz="1800" dirty="0" err="1">
                <a:solidFill>
                  <a:schemeClr val="bg1">
                    <a:lumMod val="50000"/>
                  </a:schemeClr>
                </a:solidFill>
                <a:latin typeface="Nexa Light" panose="02000000000000000000" pitchFamily="50" charset="0"/>
              </a:rPr>
              <a:t>GPIOPin</a:t>
            </a:r>
            <a:r>
              <a:rPr lang="en-GB" sz="1800" dirty="0">
                <a:solidFill>
                  <a:schemeClr val="bg1">
                    <a:lumMod val="50000"/>
                  </a:schemeClr>
                </a:solidFill>
                <a:latin typeface="Nexa Light" panose="02000000000000000000" pitchFamily="50" charset="0"/>
              </a:rPr>
              <a:t> –GPIO pin for the external interrupt. </a:t>
            </a:r>
          </a:p>
          <a:p>
            <a:pPr lvl="1">
              <a:lnSpc>
                <a:spcPct val="170000"/>
              </a:lnSpc>
            </a:pPr>
            <a:r>
              <a:rPr lang="en-GB" sz="1800" dirty="0">
                <a:solidFill>
                  <a:schemeClr val="bg1">
                    <a:lumMod val="50000"/>
                  </a:schemeClr>
                </a:solidFill>
                <a:latin typeface="Nexa Light" panose="02000000000000000000" pitchFamily="50" charset="0"/>
              </a:rPr>
              <a:t>ISR – is the name of the Interrupt service routine (callback function) it can be any name as long as the function is called the same.</a:t>
            </a:r>
          </a:p>
          <a:p>
            <a:pPr lvl="1">
              <a:lnSpc>
                <a:spcPct val="170000"/>
              </a:lnSpc>
            </a:pPr>
            <a:r>
              <a:rPr lang="en-GB" sz="1800" dirty="0">
                <a:solidFill>
                  <a:schemeClr val="bg1">
                    <a:lumMod val="50000"/>
                  </a:schemeClr>
                </a:solidFill>
                <a:latin typeface="Nexa Light" panose="02000000000000000000" pitchFamily="50" charset="0"/>
              </a:rPr>
              <a:t>Mode – defines interrupt mode: LOW,CHANGE, RISING,FALLING.</a:t>
            </a:r>
          </a:p>
        </p:txBody>
      </p:sp>
      <p:sp>
        <p:nvSpPr>
          <p:cNvPr id="3" name="Content Placeholder 2">
            <a:extLst>
              <a:ext uri="{FF2B5EF4-FFF2-40B4-BE49-F238E27FC236}">
                <a16:creationId xmlns:a16="http://schemas.microsoft.com/office/drawing/2014/main" id="{19A2300A-4199-3D0F-4C6B-C63498088D9D}"/>
              </a:ext>
            </a:extLst>
          </p:cNvPr>
          <p:cNvSpPr>
            <a:spLocks noGrp="1"/>
          </p:cNvSpPr>
          <p:nvPr>
            <p:ph sz="half" idx="2"/>
          </p:nvPr>
        </p:nvSpPr>
        <p:spPr/>
        <p:txBody>
          <a:bodyPr>
            <a:normAutofit lnSpcReduction="10000"/>
          </a:bodyPr>
          <a:lstStyle/>
          <a:p>
            <a:pPr marL="514350" indent="-514350">
              <a:lnSpc>
                <a:spcPct val="150000"/>
              </a:lnSpc>
              <a:buFont typeface="+mj-lt"/>
              <a:buAutoNum type="arabicPeriod" startAt="2"/>
            </a:pPr>
            <a:r>
              <a:rPr lang="en-GB" sz="1400" dirty="0">
                <a:solidFill>
                  <a:schemeClr val="bg1">
                    <a:lumMod val="50000"/>
                  </a:schemeClr>
                </a:solidFill>
                <a:latin typeface="Nexa Light" panose="02000000000000000000" pitchFamily="50" charset="0"/>
              </a:rPr>
              <a:t>Set up an ISR (Interrupt service routine)</a:t>
            </a:r>
          </a:p>
          <a:p>
            <a:pPr marL="514350" indent="-514350">
              <a:lnSpc>
                <a:spcPct val="150000"/>
              </a:lnSpc>
              <a:buFont typeface="+mj-lt"/>
              <a:buAutoNum type="arabicPeriod" startAt="2"/>
            </a:pPr>
            <a:endParaRPr lang="en-GB" sz="1400" dirty="0">
              <a:solidFill>
                <a:schemeClr val="bg1">
                  <a:lumMod val="50000"/>
                </a:schemeClr>
              </a:solidFill>
              <a:latin typeface="Nexa Light" panose="02000000000000000000" pitchFamily="50" charset="0"/>
            </a:endParaRPr>
          </a:p>
          <a:p>
            <a:pPr marL="0" indent="0">
              <a:lnSpc>
                <a:spcPct val="150000"/>
              </a:lnSpc>
              <a:buNone/>
            </a:pPr>
            <a:endParaRPr lang="en-GB" sz="1400" dirty="0">
              <a:solidFill>
                <a:schemeClr val="bg1">
                  <a:lumMod val="50000"/>
                </a:schemeClr>
              </a:solidFill>
              <a:latin typeface="Nexa Light" panose="02000000000000000000" pitchFamily="50" charset="0"/>
            </a:endParaRPr>
          </a:p>
          <a:p>
            <a:pPr lvl="1">
              <a:lnSpc>
                <a:spcPct val="150000"/>
              </a:lnSpc>
            </a:pPr>
            <a:r>
              <a:rPr lang="en-GB" sz="1400" dirty="0">
                <a:solidFill>
                  <a:schemeClr val="bg1">
                    <a:lumMod val="50000"/>
                  </a:schemeClr>
                </a:solidFill>
                <a:latin typeface="Nexa Light" panose="02000000000000000000" pitchFamily="50" charset="0"/>
              </a:rPr>
              <a:t>Change the “ISR” to another name as long as it’s the same as when declared on “</a:t>
            </a:r>
            <a:r>
              <a:rPr lang="en-GB" sz="1400" dirty="0" err="1">
                <a:solidFill>
                  <a:schemeClr val="bg1">
                    <a:lumMod val="50000"/>
                  </a:schemeClr>
                </a:solidFill>
                <a:latin typeface="Nexa Light" panose="02000000000000000000" pitchFamily="50" charset="0"/>
              </a:rPr>
              <a:t>attachInterrupt</a:t>
            </a:r>
            <a:r>
              <a:rPr lang="en-GB" sz="1400" dirty="0">
                <a:solidFill>
                  <a:schemeClr val="bg1">
                    <a:lumMod val="50000"/>
                  </a:schemeClr>
                </a:solidFill>
                <a:latin typeface="Nexa Light" panose="02000000000000000000" pitchFamily="50" charset="0"/>
              </a:rPr>
              <a:t>()” function.</a:t>
            </a:r>
          </a:p>
          <a:p>
            <a:pPr lvl="1">
              <a:lnSpc>
                <a:spcPct val="150000"/>
              </a:lnSpc>
            </a:pPr>
            <a:r>
              <a:rPr lang="en-GB" sz="1400" dirty="0">
                <a:solidFill>
                  <a:schemeClr val="bg1">
                    <a:lumMod val="50000"/>
                  </a:schemeClr>
                </a:solidFill>
                <a:latin typeface="Nexa Light" panose="02000000000000000000" pitchFamily="50" charset="0"/>
              </a:rPr>
              <a:t>An ISR cannot have any parameters, and they should not return anything.</a:t>
            </a:r>
          </a:p>
          <a:p>
            <a:pPr lvl="1">
              <a:lnSpc>
                <a:spcPct val="150000"/>
              </a:lnSpc>
            </a:pPr>
            <a:r>
              <a:rPr lang="en-GB" sz="1400" dirty="0">
                <a:solidFill>
                  <a:schemeClr val="bg1">
                    <a:lumMod val="50000"/>
                  </a:schemeClr>
                </a:solidFill>
                <a:latin typeface="Nexa Light" panose="02000000000000000000" pitchFamily="50" charset="0"/>
              </a:rPr>
              <a:t>ISRs should be as short and fast as possible as they block normal program execution.</a:t>
            </a:r>
          </a:p>
          <a:p>
            <a:pPr lvl="1">
              <a:lnSpc>
                <a:spcPct val="150000"/>
              </a:lnSpc>
            </a:pPr>
            <a:r>
              <a:rPr lang="en-GB" sz="1400" dirty="0">
                <a:solidFill>
                  <a:schemeClr val="bg1">
                    <a:lumMod val="50000"/>
                  </a:schemeClr>
                </a:solidFill>
                <a:latin typeface="Nexa Light" panose="02000000000000000000" pitchFamily="50" charset="0"/>
              </a:rPr>
              <a:t>They should have the IRAM_ATTR attribute, according to the ESP32 documentation.</a:t>
            </a:r>
          </a:p>
        </p:txBody>
      </p:sp>
      <p:sp>
        <p:nvSpPr>
          <p:cNvPr id="4" name="Title 3">
            <a:extLst>
              <a:ext uri="{FF2B5EF4-FFF2-40B4-BE49-F238E27FC236}">
                <a16:creationId xmlns:a16="http://schemas.microsoft.com/office/drawing/2014/main" id="{9286F8D1-7A67-61AD-FD07-46C09220007C}"/>
              </a:ext>
            </a:extLst>
          </p:cNvPr>
          <p:cNvSpPr>
            <a:spLocks noGrp="1"/>
          </p:cNvSpPr>
          <p:nvPr>
            <p:ph type="title"/>
          </p:nvPr>
        </p:nvSpPr>
        <p:spPr/>
        <p:txBody>
          <a:bodyPr/>
          <a:lstStyle/>
          <a:p>
            <a:r>
              <a:rPr lang="en-GB" dirty="0"/>
              <a:t>ESP32 Interrupts</a:t>
            </a:r>
          </a:p>
        </p:txBody>
      </p:sp>
      <p:sp>
        <p:nvSpPr>
          <p:cNvPr id="6" name="Rectangle 5">
            <a:extLst>
              <a:ext uri="{FF2B5EF4-FFF2-40B4-BE49-F238E27FC236}">
                <a16:creationId xmlns:a16="http://schemas.microsoft.com/office/drawing/2014/main" id="{C3DEAB49-4514-3415-D448-0A3E6243B71F}"/>
              </a:ext>
            </a:extLst>
          </p:cNvPr>
          <p:cNvSpPr/>
          <p:nvPr/>
        </p:nvSpPr>
        <p:spPr>
          <a:xfrm>
            <a:off x="690053" y="3523269"/>
            <a:ext cx="5069541" cy="304800"/>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r>
              <a:rPr kumimoji="0" lang="en-US" altLang="en-US" sz="1100" b="0" i="0" u="none" strike="noStrike" cap="none" normalizeH="0" baseline="0" dirty="0">
                <a:ln>
                  <a:noFill/>
                </a:ln>
                <a:solidFill>
                  <a:srgbClr val="3B78E7"/>
                </a:solidFill>
                <a:effectLst/>
                <a:latin typeface="Consolas" panose="020B0609020204030204" pitchFamily="49" charset="0"/>
              </a:rPr>
              <a:t>attachInterrupt</a:t>
            </a:r>
            <a:r>
              <a:rPr kumimoji="0" lang="en-US" altLang="en-US" sz="1100" b="0" i="0" u="none" strike="noStrike" cap="none" normalizeH="0" baseline="0" dirty="0">
                <a:ln>
                  <a:noFill/>
                </a:ln>
                <a:solidFill>
                  <a:srgbClr val="1E2D35"/>
                </a:solidFill>
                <a:effectLst/>
                <a:latin typeface="Consolas" panose="020B0609020204030204" pitchFamily="49" charset="0"/>
              </a:rPr>
              <a:t>(</a:t>
            </a:r>
            <a:r>
              <a:rPr kumimoji="0" lang="en-US" altLang="en-US" sz="1100" b="0" i="0" u="none" strike="noStrike" cap="none" normalizeH="0" baseline="0" dirty="0" err="1">
                <a:ln>
                  <a:noFill/>
                </a:ln>
                <a:solidFill>
                  <a:srgbClr val="1E2D35"/>
                </a:solidFill>
                <a:effectLst/>
                <a:latin typeface="Consolas" panose="020B0609020204030204" pitchFamily="49" charset="0"/>
              </a:rPr>
              <a:t>GPIOPin</a:t>
            </a:r>
            <a:r>
              <a:rPr kumimoji="0" lang="en-US" altLang="en-US" sz="1100" b="0" i="0" u="none" strike="noStrike" cap="none" normalizeH="0" baseline="0" dirty="0">
                <a:ln>
                  <a:noFill/>
                </a:ln>
                <a:solidFill>
                  <a:srgbClr val="1E2D35"/>
                </a:solidFill>
                <a:effectLst/>
                <a:latin typeface="Consolas" panose="020B0609020204030204" pitchFamily="49" charset="0"/>
              </a:rPr>
              <a:t>, ISR, Mode);</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
        <p:nvSpPr>
          <p:cNvPr id="9" name="Rectangle 8">
            <a:extLst>
              <a:ext uri="{FF2B5EF4-FFF2-40B4-BE49-F238E27FC236}">
                <a16:creationId xmlns:a16="http://schemas.microsoft.com/office/drawing/2014/main" id="{5EDC88C9-4E88-BAB4-B4E5-9938F0FE72B3}"/>
              </a:ext>
            </a:extLst>
          </p:cNvPr>
          <p:cNvSpPr/>
          <p:nvPr/>
        </p:nvSpPr>
        <p:spPr>
          <a:xfrm>
            <a:off x="6172200" y="2330962"/>
            <a:ext cx="5069541" cy="600635"/>
          </a:xfrm>
          <a:prstGeom prst="rect">
            <a:avLst/>
          </a:prstGeom>
          <a:solidFill>
            <a:schemeClr val="bg1">
              <a:lumMod val="85000"/>
            </a:schemeClr>
          </a:solidFill>
        </p:spPr>
        <p:style>
          <a:lnRef idx="3">
            <a:schemeClr val="lt1"/>
          </a:lnRef>
          <a:fillRef idx="1">
            <a:schemeClr val="accent3"/>
          </a:fillRef>
          <a:effectRef idx="1">
            <a:schemeClr val="accent3"/>
          </a:effectRef>
          <a:fontRef idx="minor">
            <a:schemeClr val="lt1"/>
          </a:fontRef>
        </p:style>
        <p:txBody>
          <a:bodyPr rtlCol="0" anchor="ctr"/>
          <a:lstStyle/>
          <a:p>
            <a:r>
              <a:rPr kumimoji="0" lang="en-US" altLang="en-US" sz="1100" b="0" i="0" u="none" strike="noStrike" cap="none" normalizeH="0" baseline="0" dirty="0">
                <a:ln>
                  <a:noFill/>
                </a:ln>
                <a:solidFill>
                  <a:srgbClr val="3B78E7"/>
                </a:solidFill>
                <a:effectLst/>
                <a:latin typeface="Consolas" panose="020B0609020204030204" pitchFamily="49" charset="0"/>
              </a:rPr>
              <a:t>void </a:t>
            </a:r>
            <a:r>
              <a:rPr kumimoji="0" lang="en-US" altLang="en-US" sz="1100" b="0" i="0" u="none" strike="noStrike" cap="none" normalizeH="0" baseline="0" dirty="0">
                <a:ln>
                  <a:noFill/>
                </a:ln>
                <a:solidFill>
                  <a:schemeClr val="tx1"/>
                </a:solidFill>
                <a:effectLst/>
                <a:latin typeface="Consolas" panose="020B0609020204030204" pitchFamily="49" charset="0"/>
              </a:rPr>
              <a:t>IRAM_ATTR </a:t>
            </a:r>
            <a:r>
              <a:rPr kumimoji="0" lang="en-US" altLang="en-US" sz="1100" b="0" i="0" u="none" strike="noStrike" cap="none" normalizeH="0" baseline="0" dirty="0">
                <a:ln>
                  <a:noFill/>
                </a:ln>
                <a:solidFill>
                  <a:srgbClr val="3B78E7"/>
                </a:solidFill>
                <a:effectLst/>
                <a:latin typeface="Consolas" panose="020B0609020204030204" pitchFamily="49" charset="0"/>
              </a:rPr>
              <a:t>ISR</a:t>
            </a:r>
            <a:r>
              <a:rPr kumimoji="0" lang="en-US" altLang="en-US" sz="1100" b="0" i="0" u="none" strike="noStrike" cap="none" normalizeH="0" baseline="0" dirty="0">
                <a:ln>
                  <a:noFill/>
                </a:ln>
                <a:solidFill>
                  <a:schemeClr val="tx1"/>
                </a:solidFill>
                <a:effectLst/>
                <a:latin typeface="Consolas" panose="020B0609020204030204" pitchFamily="49" charset="0"/>
              </a:rPr>
              <a:t>() {</a:t>
            </a:r>
          </a:p>
          <a:p>
            <a:r>
              <a:rPr kumimoji="0" lang="en-US" altLang="en-US" sz="1100" b="0" i="0" u="none" strike="noStrike" cap="none" normalizeH="0" baseline="0" dirty="0">
                <a:ln>
                  <a:noFill/>
                </a:ln>
                <a:solidFill>
                  <a:schemeClr val="tx1"/>
                </a:solidFill>
                <a:effectLst/>
                <a:latin typeface="Consolas" panose="020B0609020204030204" pitchFamily="49" charset="0"/>
              </a:rPr>
              <a:t>    Statements;</a:t>
            </a:r>
          </a:p>
          <a:p>
            <a:r>
              <a:rPr kumimoji="0" lang="en-US" altLang="en-US" sz="1100" b="0" i="0" u="none" strike="noStrike" cap="none" normalizeH="0" baseline="0" dirty="0">
                <a:ln>
                  <a:noFill/>
                </a:ln>
                <a:solidFill>
                  <a:schemeClr val="tx1"/>
                </a:solidFill>
                <a:effectLst/>
                <a:latin typeface="Consolas" panose="020B0609020204030204" pitchFamily="49" charset="0"/>
              </a:rPr>
              <a:t>}</a:t>
            </a:r>
          </a:p>
        </p:txBody>
      </p:sp>
    </p:spTree>
    <p:extLst>
      <p:ext uri="{BB962C8B-B14F-4D97-AF65-F5344CB8AC3E}">
        <p14:creationId xmlns:p14="http://schemas.microsoft.com/office/powerpoint/2010/main" val="2835067704"/>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1C2F4BA-8CD1-424B-B5B5-360BB9C4429E}" vid="{4383FA9D-3BE3-4AD1-B8EA-46A5EDA21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MCR2_PowerPoint_Template</Template>
  <TotalTime>252</TotalTime>
  <Words>1830</Words>
  <Application>Microsoft Office PowerPoint</Application>
  <PresentationFormat>Widescreen</PresentationFormat>
  <Paragraphs>194</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Aptos</vt:lpstr>
      <vt:lpstr>Arial</vt:lpstr>
      <vt:lpstr>Calibri</vt:lpstr>
      <vt:lpstr>Calibri Light</vt:lpstr>
      <vt:lpstr>Consolas</vt:lpstr>
      <vt:lpstr>Nexa Bold</vt:lpstr>
      <vt:lpstr>Nexa Light</vt:lpstr>
      <vt:lpstr>Nexa-Bold</vt:lpstr>
      <vt:lpstr>Nexa-Book</vt:lpstr>
      <vt:lpstr>Nexa-Light</vt:lpstr>
      <vt:lpstr>MCR2 Theme</vt:lpstr>
      <vt:lpstr>MCU</vt:lpstr>
      <vt:lpstr>Interrupts</vt:lpstr>
      <vt:lpstr>Interrupts</vt:lpstr>
      <vt:lpstr>Interrupts</vt:lpstr>
      <vt:lpstr>Interrupts</vt:lpstr>
      <vt:lpstr>Interrupts</vt:lpstr>
      <vt:lpstr>Interrupts</vt:lpstr>
      <vt:lpstr>Interrupts</vt:lpstr>
      <vt:lpstr>ESP32 Interrupts</vt:lpstr>
      <vt:lpstr>Interrupts: Example</vt:lpstr>
      <vt:lpstr>Hackerboard Pinout</vt:lpstr>
      <vt:lpstr>ESP32 Pinout</vt:lpstr>
      <vt:lpstr>Activity</vt:lpstr>
      <vt:lpstr>PWM Signals</vt:lpstr>
      <vt:lpstr>PWM</vt:lpstr>
      <vt:lpstr>PWM</vt:lpstr>
      <vt:lpstr>ESP32 PWM</vt:lpstr>
      <vt:lpstr>ESP32 PWM</vt:lpstr>
      <vt:lpstr>Hackerboard Pinout</vt:lpstr>
      <vt:lpstr>ESP32 Pinout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dc:title>
  <dc:creator>Mario Martinez</dc:creator>
  <cp:lastModifiedBy>Mario Martinez</cp:lastModifiedBy>
  <cp:revision>8</cp:revision>
  <dcterms:created xsi:type="dcterms:W3CDTF">2023-08-27T09:41:39Z</dcterms:created>
  <dcterms:modified xsi:type="dcterms:W3CDTF">2025-01-28T18:42:59Z</dcterms:modified>
</cp:coreProperties>
</file>